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23"/>
  </p:notesMasterIdLst>
  <p:handoutMasterIdLst>
    <p:handoutMasterId r:id="rId24"/>
  </p:handoutMasterIdLst>
  <p:sldIdLst>
    <p:sldId id="256" r:id="rId2"/>
    <p:sldId id="303" r:id="rId3"/>
    <p:sldId id="301" r:id="rId4"/>
    <p:sldId id="297" r:id="rId5"/>
    <p:sldId id="304" r:id="rId6"/>
    <p:sldId id="300" r:id="rId7"/>
    <p:sldId id="308" r:id="rId8"/>
    <p:sldId id="309" r:id="rId9"/>
    <p:sldId id="316" r:id="rId10"/>
    <p:sldId id="317" r:id="rId11"/>
    <p:sldId id="311" r:id="rId12"/>
    <p:sldId id="310" r:id="rId13"/>
    <p:sldId id="305" r:id="rId14"/>
    <p:sldId id="314" r:id="rId15"/>
    <p:sldId id="313" r:id="rId16"/>
    <p:sldId id="315" r:id="rId17"/>
    <p:sldId id="312" r:id="rId18"/>
    <p:sldId id="298" r:id="rId19"/>
    <p:sldId id="306" r:id="rId20"/>
    <p:sldId id="294" r:id="rId21"/>
    <p:sldId id="307" r:id="rId22"/>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1423" autoAdjust="0"/>
  </p:normalViewPr>
  <p:slideViewPr>
    <p:cSldViewPr snapToGrid="0">
      <p:cViewPr varScale="1">
        <p:scale>
          <a:sx n="66" d="100"/>
          <a:sy n="66" d="100"/>
        </p:scale>
        <p:origin x="900" y="72"/>
      </p:cViewPr>
      <p:guideLst/>
    </p:cSldViewPr>
  </p:slideViewPr>
  <p:outlineViewPr>
    <p:cViewPr>
      <p:scale>
        <a:sx n="33" d="100"/>
        <a:sy n="33" d="100"/>
      </p:scale>
      <p:origin x="0" y="-642"/>
    </p:cViewPr>
  </p:outlineViewPr>
  <p:notesTextViewPr>
    <p:cViewPr>
      <p:scale>
        <a:sx n="3" d="2"/>
        <a:sy n="3" d="2"/>
      </p:scale>
      <p:origin x="0" y="0"/>
    </p:cViewPr>
  </p:notesTextViewPr>
  <p:notesViewPr>
    <p:cSldViewPr snapToGrid="0">
      <p:cViewPr varScale="1">
        <p:scale>
          <a:sx n="60" d="100"/>
          <a:sy n="60" d="100"/>
        </p:scale>
        <p:origin x="1670"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873B9F-50A0-4622-8B27-9EA7B86E7C9B}"/>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AD217B71-78E5-4F1B-8D85-573B8AAD3E43}"/>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C76A5925-1F73-40BA-85C9-D3AC61ACF64E}" type="datetimeFigureOut">
              <a:rPr lang="en-US" smtClean="0"/>
              <a:t>6/5/2021</a:t>
            </a:fld>
            <a:endParaRPr lang="en-US" dirty="0"/>
          </a:p>
        </p:txBody>
      </p:sp>
      <p:sp>
        <p:nvSpPr>
          <p:cNvPr id="4" name="Footer Placeholder 3">
            <a:extLst>
              <a:ext uri="{FF2B5EF4-FFF2-40B4-BE49-F238E27FC236}">
                <a16:creationId xmlns:a16="http://schemas.microsoft.com/office/drawing/2014/main" id="{E2A5D993-102A-4921-A12E-E8E8D0285AF0}"/>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63F94975-3B91-4B9C-9498-7DA766AE146B}"/>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8C10B77D-D561-4A25-8C29-51CAB365AE4B}" type="slidenum">
              <a:rPr lang="en-US" smtClean="0"/>
              <a:t>‹#›</a:t>
            </a:fld>
            <a:endParaRPr lang="en-US" dirty="0"/>
          </a:p>
        </p:txBody>
      </p:sp>
    </p:spTree>
    <p:extLst>
      <p:ext uri="{BB962C8B-B14F-4D97-AF65-F5344CB8AC3E}">
        <p14:creationId xmlns:p14="http://schemas.microsoft.com/office/powerpoint/2010/main" val="2936642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noProof="0" dirty="0"/>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3FD28DB0-09F6-4366-A211-0FA9A757C8BD}" type="datetimeFigureOut">
              <a:rPr lang="en-US" noProof="0" smtClean="0"/>
              <a:t>6/5/2021</a:t>
            </a:fld>
            <a:endParaRPr lang="en-US" noProof="0" dirty="0"/>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33DCE8F5-1341-475C-BF40-2E24D91E8058}" type="slidenum">
              <a:rPr lang="en-US" noProof="0" smtClean="0"/>
              <a:t>‹#›</a:t>
            </a:fld>
            <a:endParaRPr lang="en-US" noProof="0" dirty="0"/>
          </a:p>
        </p:txBody>
      </p:sp>
    </p:spTree>
    <p:extLst>
      <p:ext uri="{BB962C8B-B14F-4D97-AF65-F5344CB8AC3E}">
        <p14:creationId xmlns:p14="http://schemas.microsoft.com/office/powerpoint/2010/main" val="906497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Watch</a:t>
            </a:r>
            <a:r>
              <a:rPr lang="en-GB" baseline="0" dirty="0"/>
              <a:t> video and then complete the task.</a:t>
            </a:r>
            <a:endParaRPr lang="en-GB" dirty="0"/>
          </a:p>
          <a:p>
            <a:r>
              <a:rPr lang="en-GB" dirty="0"/>
              <a:t>https://www.youtube.com/watch?v=mpQZVYPuDGU&amp;t=12s</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4</a:t>
            </a:fld>
            <a:endParaRPr lang="en-US" noProof="0" dirty="0"/>
          </a:p>
        </p:txBody>
      </p:sp>
    </p:spTree>
    <p:extLst>
      <p:ext uri="{BB962C8B-B14F-4D97-AF65-F5344CB8AC3E}">
        <p14:creationId xmlns:p14="http://schemas.microsoft.com/office/powerpoint/2010/main" val="39327730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Other reasonable answers accepted - refer to DT11 Activity 2 (Answers) to find alternative responses to these questions.</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14</a:t>
            </a:fld>
            <a:endParaRPr lang="en-US" noProof="0" dirty="0"/>
          </a:p>
        </p:txBody>
      </p:sp>
    </p:spTree>
    <p:extLst>
      <p:ext uri="{BB962C8B-B14F-4D97-AF65-F5344CB8AC3E}">
        <p14:creationId xmlns:p14="http://schemas.microsoft.com/office/powerpoint/2010/main" val="3433881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15</a:t>
            </a:fld>
            <a:endParaRPr lang="en-US" noProof="0" dirty="0"/>
          </a:p>
        </p:txBody>
      </p:sp>
    </p:spTree>
    <p:extLst>
      <p:ext uri="{BB962C8B-B14F-4D97-AF65-F5344CB8AC3E}">
        <p14:creationId xmlns:p14="http://schemas.microsoft.com/office/powerpoint/2010/main" val="17810939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16</a:t>
            </a:fld>
            <a:endParaRPr lang="en-US" noProof="0" dirty="0"/>
          </a:p>
        </p:txBody>
      </p:sp>
    </p:spTree>
    <p:extLst>
      <p:ext uri="{BB962C8B-B14F-4D97-AF65-F5344CB8AC3E}">
        <p14:creationId xmlns:p14="http://schemas.microsoft.com/office/powerpoint/2010/main" val="33862958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17</a:t>
            </a:fld>
            <a:endParaRPr lang="en-US" noProof="0" dirty="0"/>
          </a:p>
        </p:txBody>
      </p:sp>
    </p:spTree>
    <p:extLst>
      <p:ext uri="{BB962C8B-B14F-4D97-AF65-F5344CB8AC3E}">
        <p14:creationId xmlns:p14="http://schemas.microsoft.com/office/powerpoint/2010/main" val="32049888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18</a:t>
            </a:fld>
            <a:endParaRPr lang="en-US" noProof="0" dirty="0"/>
          </a:p>
        </p:txBody>
      </p:sp>
    </p:spTree>
    <p:extLst>
      <p:ext uri="{BB962C8B-B14F-4D97-AF65-F5344CB8AC3E}">
        <p14:creationId xmlns:p14="http://schemas.microsoft.com/office/powerpoint/2010/main" val="2134266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19</a:t>
            </a:fld>
            <a:endParaRPr lang="en-US" noProof="0" dirty="0"/>
          </a:p>
        </p:txBody>
      </p:sp>
    </p:spTree>
    <p:extLst>
      <p:ext uri="{BB962C8B-B14F-4D97-AF65-F5344CB8AC3E}">
        <p14:creationId xmlns:p14="http://schemas.microsoft.com/office/powerpoint/2010/main" val="29220121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https://www.youtube.com/watch?v=mpQZVYPuDGU&amp;t=12s</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5</a:t>
            </a:fld>
            <a:endParaRPr lang="en-US" noProof="0" dirty="0"/>
          </a:p>
        </p:txBody>
      </p:sp>
    </p:spTree>
    <p:extLst>
      <p:ext uri="{BB962C8B-B14F-4D97-AF65-F5344CB8AC3E}">
        <p14:creationId xmlns:p14="http://schemas.microsoft.com/office/powerpoint/2010/main" val="12199282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differentiation you might give them the names of each part which then need to figure out from the </a:t>
            </a:r>
            <a:r>
              <a:rPr lang="en-GB"/>
              <a:t>numbers themselves. </a:t>
            </a:r>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7</a:t>
            </a:fld>
            <a:endParaRPr lang="en-US" noProof="0" dirty="0"/>
          </a:p>
        </p:txBody>
      </p:sp>
    </p:spTree>
    <p:extLst>
      <p:ext uri="{BB962C8B-B14F-4D97-AF65-F5344CB8AC3E}">
        <p14:creationId xmlns:p14="http://schemas.microsoft.com/office/powerpoint/2010/main" val="39327730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8</a:t>
            </a:fld>
            <a:endParaRPr lang="en-US" noProof="0" dirty="0"/>
          </a:p>
        </p:txBody>
      </p:sp>
    </p:spTree>
    <p:extLst>
      <p:ext uri="{BB962C8B-B14F-4D97-AF65-F5344CB8AC3E}">
        <p14:creationId xmlns:p14="http://schemas.microsoft.com/office/powerpoint/2010/main" val="42838755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9</a:t>
            </a:fld>
            <a:endParaRPr lang="en-US" noProof="0" dirty="0"/>
          </a:p>
        </p:txBody>
      </p:sp>
    </p:spTree>
    <p:extLst>
      <p:ext uri="{BB962C8B-B14F-4D97-AF65-F5344CB8AC3E}">
        <p14:creationId xmlns:p14="http://schemas.microsoft.com/office/powerpoint/2010/main" val="1833158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10</a:t>
            </a:fld>
            <a:endParaRPr lang="en-US" noProof="0" dirty="0"/>
          </a:p>
        </p:txBody>
      </p:sp>
    </p:spTree>
    <p:extLst>
      <p:ext uri="{BB962C8B-B14F-4D97-AF65-F5344CB8AC3E}">
        <p14:creationId xmlns:p14="http://schemas.microsoft.com/office/powerpoint/2010/main" val="34417310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11</a:t>
            </a:fld>
            <a:endParaRPr lang="en-US" noProof="0" dirty="0"/>
          </a:p>
        </p:txBody>
      </p:sp>
    </p:spTree>
    <p:extLst>
      <p:ext uri="{BB962C8B-B14F-4D97-AF65-F5344CB8AC3E}">
        <p14:creationId xmlns:p14="http://schemas.microsoft.com/office/powerpoint/2010/main" val="37986673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12</a:t>
            </a:fld>
            <a:endParaRPr lang="en-US" noProof="0" dirty="0"/>
          </a:p>
        </p:txBody>
      </p:sp>
    </p:spTree>
    <p:extLst>
      <p:ext uri="{BB962C8B-B14F-4D97-AF65-F5344CB8AC3E}">
        <p14:creationId xmlns:p14="http://schemas.microsoft.com/office/powerpoint/2010/main" val="9791818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13</a:t>
            </a:fld>
            <a:endParaRPr lang="en-US" noProof="0" dirty="0"/>
          </a:p>
        </p:txBody>
      </p:sp>
    </p:spTree>
    <p:extLst>
      <p:ext uri="{BB962C8B-B14F-4D97-AF65-F5344CB8AC3E}">
        <p14:creationId xmlns:p14="http://schemas.microsoft.com/office/powerpoint/2010/main" val="29606223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945AC3A-7D9B-423E-A2BF-B883C9B2D241}"/>
              </a:ext>
            </a:extLst>
          </p:cNvPr>
          <p:cNvPicPr>
            <a:picLocks/>
          </p:cNvPicPr>
          <p:nvPr userDrawn="1"/>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b="-15"/>
          <a:stretch/>
        </p:blipFill>
        <p:spPr>
          <a:xfrm>
            <a:off x="7801452" y="1"/>
            <a:ext cx="4389120" cy="6675120"/>
          </a:xfrm>
          <a:prstGeom prst="rect">
            <a:avLst/>
          </a:prstGeom>
        </p:spPr>
      </p:pic>
      <p:sp>
        <p:nvSpPr>
          <p:cNvPr id="5" name="Rectangle 4">
            <a:extLst>
              <a:ext uri="{FF2B5EF4-FFF2-40B4-BE49-F238E27FC236}">
                <a16:creationId xmlns:a16="http://schemas.microsoft.com/office/drawing/2014/main" id="{C7524B29-B525-4E47-862B-FD57B403D539}"/>
              </a:ext>
            </a:extLst>
          </p:cNvPr>
          <p:cNvSpPr/>
          <p:nvPr userDrawn="1"/>
        </p:nvSpPr>
        <p:spPr>
          <a:xfrm>
            <a:off x="7804351" y="1"/>
            <a:ext cx="4386221" cy="667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a:extLst>
              <a:ext uri="{FF2B5EF4-FFF2-40B4-BE49-F238E27FC236}">
                <a16:creationId xmlns:a16="http://schemas.microsoft.com/office/drawing/2014/main" id="{140927D5-AE1A-4ABD-BD8F-2F78723FF0D6}"/>
              </a:ext>
            </a:extLst>
          </p:cNvPr>
          <p:cNvSpPr>
            <a:spLocks noGrp="1"/>
          </p:cNvSpPr>
          <p:nvPr>
            <p:ph type="pic" sz="quarter" idx="10" hasCustomPrompt="1"/>
          </p:nvPr>
        </p:nvSpPr>
        <p:spPr>
          <a:xfrm>
            <a:off x="-11284" y="1"/>
            <a:ext cx="7815636" cy="6677022"/>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dirty="0"/>
              <a:t>Insert or Drag and Drop your Image</a:t>
            </a:r>
          </a:p>
        </p:txBody>
      </p:sp>
      <p:sp>
        <p:nvSpPr>
          <p:cNvPr id="11" name="Rectangle 10">
            <a:extLst>
              <a:ext uri="{FF2B5EF4-FFF2-40B4-BE49-F238E27FC236}">
                <a16:creationId xmlns:a16="http://schemas.microsoft.com/office/drawing/2014/main" id="{F94C333A-735B-44F8-99E4-E73D8172DE35}"/>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C69AA83-848B-4DFD-A644-A5D9CEFF95E3}"/>
              </a:ext>
            </a:extLst>
          </p:cNvPr>
          <p:cNvSpPr/>
          <p:nvPr userDrawn="1"/>
        </p:nvSpPr>
        <p:spPr>
          <a:xfrm>
            <a:off x="7804351" y="6678000"/>
            <a:ext cx="4224295"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5" name="Slide Number Placeholder 5">
            <a:extLst>
              <a:ext uri="{FF2B5EF4-FFF2-40B4-BE49-F238E27FC236}">
                <a16:creationId xmlns:a16="http://schemas.microsoft.com/office/drawing/2014/main" id="{42880EF2-ACF9-4D66-99FF-99CB3F61BE99}"/>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id="{8487E03C-DE68-4CE8-A7F1-B9DD28846BC8}"/>
              </a:ext>
            </a:extLst>
          </p:cNvPr>
          <p:cNvSpPr>
            <a:spLocks noGrp="1"/>
          </p:cNvSpPr>
          <p:nvPr>
            <p:ph type="ctrTitle"/>
          </p:nvPr>
        </p:nvSpPr>
        <p:spPr>
          <a:xfrm>
            <a:off x="8073392" y="1962149"/>
            <a:ext cx="3759807" cy="1547813"/>
          </a:xfrm>
        </p:spPr>
        <p:txBody>
          <a:bodyPr anchor="b"/>
          <a:lstStyle>
            <a:lvl1pPr algn="l">
              <a:lnSpc>
                <a:spcPts val="4000"/>
              </a:lnSpc>
              <a:defRPr sz="4800" spc="-15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EEE8855-FE55-4351-B21B-FE33CB8050C1}"/>
              </a:ext>
            </a:extLst>
          </p:cNvPr>
          <p:cNvSpPr>
            <a:spLocks noGrp="1"/>
          </p:cNvSpPr>
          <p:nvPr>
            <p:ph type="subTitle" idx="1"/>
          </p:nvPr>
        </p:nvSpPr>
        <p:spPr>
          <a:xfrm>
            <a:off x="8073391" y="3602038"/>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Graphic 11">
            <a:extLst>
              <a:ext uri="{FF2B5EF4-FFF2-40B4-BE49-F238E27FC236}">
                <a16:creationId xmlns:a16="http://schemas.microsoft.com/office/drawing/2014/main" id="{54BAE1D8-3DF8-48CA-92C4-2E2064E4A3C5}"/>
              </a:ext>
            </a:extLst>
          </p:cNvPr>
          <p:cNvSpPr/>
          <p:nvPr userDrawn="1"/>
        </p:nvSpPr>
        <p:spPr>
          <a:xfrm>
            <a:off x="8776606" y="3981146"/>
            <a:ext cx="3413965" cy="2695876"/>
          </a:xfrm>
          <a:custGeom>
            <a:avLst/>
            <a:gdLst>
              <a:gd name="connsiteX0" fmla="*/ 4121944 w 4124325"/>
              <a:gd name="connsiteY0" fmla="*/ 1555076 h 3257550"/>
              <a:gd name="connsiteX1" fmla="*/ 4118134 w 4124325"/>
              <a:gd name="connsiteY1" fmla="*/ 1533169 h 3257550"/>
              <a:gd name="connsiteX2" fmla="*/ 2782729 w 4124325"/>
              <a:gd name="connsiteY2" fmla="*/ 39649 h 3257550"/>
              <a:gd name="connsiteX3" fmla="*/ 2108359 w 4124325"/>
              <a:gd name="connsiteY3" fmla="*/ 2436139 h 3257550"/>
              <a:gd name="connsiteX4" fmla="*/ 1262539 w 4124325"/>
              <a:gd name="connsiteY4" fmla="*/ 1310284 h 3257550"/>
              <a:gd name="connsiteX5" fmla="*/ 717709 w 4124325"/>
              <a:gd name="connsiteY5" fmla="*/ 2358986 h 3257550"/>
              <a:gd name="connsiteX6" fmla="*/ 7144 w 4124325"/>
              <a:gd name="connsiteY6" fmla="*/ 3257194 h 3257550"/>
              <a:gd name="connsiteX7" fmla="*/ 4075271 w 4124325"/>
              <a:gd name="connsiteY7" fmla="*/ 3257194 h 3257550"/>
              <a:gd name="connsiteX8" fmla="*/ 4122896 w 4124325"/>
              <a:gd name="connsiteY8" fmla="*/ 3201949 h 3257550"/>
              <a:gd name="connsiteX9" fmla="*/ 4122896 w 4124325"/>
              <a:gd name="connsiteY9" fmla="*/ 1555076 h 3257550"/>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068127 w 4207192"/>
              <a:gd name="connsiteY9" fmla="*/ 3250050 h 3286245"/>
              <a:gd name="connsiteX10" fmla="*/ 4207192 w 4207192"/>
              <a:gd name="connsiteY10" fmla="*/ 3286245 h 3286245"/>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207192 w 4207192"/>
              <a:gd name="connsiteY9" fmla="*/ 3286245 h 3286245"/>
              <a:gd name="connsiteX0" fmla="*/ 4115752 w 4115752"/>
              <a:gd name="connsiteY0" fmla="*/ 3194805 h 3250050"/>
              <a:gd name="connsiteX1" fmla="*/ 4115752 w 4115752"/>
              <a:gd name="connsiteY1" fmla="*/ 1547932 h 3250050"/>
              <a:gd name="connsiteX2" fmla="*/ 4114800 w 4115752"/>
              <a:gd name="connsiteY2" fmla="*/ 1547932 h 3250050"/>
              <a:gd name="connsiteX3" fmla="*/ 4110990 w 4115752"/>
              <a:gd name="connsiteY3" fmla="*/ 1526025 h 3250050"/>
              <a:gd name="connsiteX4" fmla="*/ 2775585 w 4115752"/>
              <a:gd name="connsiteY4" fmla="*/ 32505 h 3250050"/>
              <a:gd name="connsiteX5" fmla="*/ 2101215 w 4115752"/>
              <a:gd name="connsiteY5" fmla="*/ 2428995 h 3250050"/>
              <a:gd name="connsiteX6" fmla="*/ 1255395 w 4115752"/>
              <a:gd name="connsiteY6" fmla="*/ 1303140 h 3250050"/>
              <a:gd name="connsiteX7" fmla="*/ 710565 w 4115752"/>
              <a:gd name="connsiteY7" fmla="*/ 2351842 h 3250050"/>
              <a:gd name="connsiteX8" fmla="*/ 0 w 4115752"/>
              <a:gd name="connsiteY8" fmla="*/ 3250050 h 3250050"/>
              <a:gd name="connsiteX0" fmla="*/ 4115752 w 4115752"/>
              <a:gd name="connsiteY0" fmla="*/ 1547932 h 3250050"/>
              <a:gd name="connsiteX1" fmla="*/ 4114800 w 4115752"/>
              <a:gd name="connsiteY1" fmla="*/ 1547932 h 3250050"/>
              <a:gd name="connsiteX2" fmla="*/ 4110990 w 4115752"/>
              <a:gd name="connsiteY2" fmla="*/ 1526025 h 3250050"/>
              <a:gd name="connsiteX3" fmla="*/ 2775585 w 4115752"/>
              <a:gd name="connsiteY3" fmla="*/ 32505 h 3250050"/>
              <a:gd name="connsiteX4" fmla="*/ 2101215 w 4115752"/>
              <a:gd name="connsiteY4" fmla="*/ 2428995 h 3250050"/>
              <a:gd name="connsiteX5" fmla="*/ 1255395 w 4115752"/>
              <a:gd name="connsiteY5" fmla="*/ 1303140 h 3250050"/>
              <a:gd name="connsiteX6" fmla="*/ 710565 w 4115752"/>
              <a:gd name="connsiteY6" fmla="*/ 2351842 h 3250050"/>
              <a:gd name="connsiteX7" fmla="*/ 0 w 4115752"/>
              <a:gd name="connsiteY7" fmla="*/ 3250050 h 325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5752" h="3250050">
                <a:moveTo>
                  <a:pt x="4115752" y="1547932"/>
                </a:moveTo>
                <a:lnTo>
                  <a:pt x="4114800" y="1547932"/>
                </a:lnTo>
                <a:cubicBezTo>
                  <a:pt x="4114800" y="1540312"/>
                  <a:pt x="4113847" y="1532692"/>
                  <a:pt x="4110990" y="1526025"/>
                </a:cubicBezTo>
                <a:cubicBezTo>
                  <a:pt x="4060507" y="1391722"/>
                  <a:pt x="3224212" y="-249435"/>
                  <a:pt x="2775585" y="32505"/>
                </a:cubicBezTo>
                <a:cubicBezTo>
                  <a:pt x="2375535" y="283965"/>
                  <a:pt x="2629852" y="2428995"/>
                  <a:pt x="2101215" y="2428995"/>
                </a:cubicBezTo>
                <a:cubicBezTo>
                  <a:pt x="1784985" y="2428995"/>
                  <a:pt x="1670685" y="1303140"/>
                  <a:pt x="1255395" y="1303140"/>
                </a:cubicBezTo>
                <a:cubicBezTo>
                  <a:pt x="1037272" y="1303140"/>
                  <a:pt x="710565" y="1554600"/>
                  <a:pt x="710565" y="2351842"/>
                </a:cubicBezTo>
                <a:cubicBezTo>
                  <a:pt x="710565" y="3149085"/>
                  <a:pt x="0" y="3250050"/>
                  <a:pt x="0" y="3250050"/>
                </a:cubicBezTo>
              </a:path>
            </a:pathLst>
          </a:custGeom>
          <a:noFill/>
          <a:ln w="9525" cap="flat">
            <a:solidFill>
              <a:schemeClr val="bg1"/>
            </a:solidFill>
            <a:prstDash val="dash"/>
            <a:miter/>
          </a:ln>
        </p:spPr>
        <p:txBody>
          <a:bodyPr rtlCol="0" anchor="ctr"/>
          <a:lstStyle/>
          <a:p>
            <a:endParaRPr lang="en-US" dirty="0"/>
          </a:p>
        </p:txBody>
      </p:sp>
      <p:sp>
        <p:nvSpPr>
          <p:cNvPr id="14" name="Rectangle 13">
            <a:extLst>
              <a:ext uri="{FF2B5EF4-FFF2-40B4-BE49-F238E27FC236}">
                <a16:creationId xmlns:a16="http://schemas.microsoft.com/office/drawing/2014/main" id="{974E860F-437F-442E-898C-244A0DD5D765}"/>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8042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3CFF9123-1F0C-4BD2-8233-FEE5B2A46612}"/>
              </a:ext>
            </a:extLst>
          </p:cNvPr>
          <p:cNvSpPr>
            <a:spLocks noGrp="1"/>
          </p:cNvSpPr>
          <p:nvPr>
            <p:ph type="ftr" sz="quarter" idx="13"/>
          </p:nvPr>
        </p:nvSpPr>
        <p:spPr/>
        <p:txBody>
          <a:bodyPr/>
          <a:lstStyle/>
          <a:p>
            <a:r>
              <a:rPr lang="en-US" noProof="0" dirty="0"/>
              <a:t>Add a footer</a:t>
            </a:r>
          </a:p>
        </p:txBody>
      </p:sp>
      <p:sp>
        <p:nvSpPr>
          <p:cNvPr id="6" name="Slide Number Placeholder 5">
            <a:extLst>
              <a:ext uri="{FF2B5EF4-FFF2-40B4-BE49-F238E27FC236}">
                <a16:creationId xmlns:a16="http://schemas.microsoft.com/office/drawing/2014/main" id="{111E8981-59A6-4480-80A6-5619C2201789}"/>
              </a:ext>
            </a:extLst>
          </p:cNvPr>
          <p:cNvSpPr>
            <a:spLocks noGrp="1"/>
          </p:cNvSpPr>
          <p:nvPr>
            <p:ph type="sldNum" sz="quarter" idx="14"/>
          </p:nvPr>
        </p:nvSpPr>
        <p:spPr/>
        <p:txBody>
          <a:bodyPr/>
          <a:lstStyle/>
          <a:p>
            <a:fld id="{058DB212-BFA2-403F-85EF-DFD3FF6D973A}" type="slidenum">
              <a:rPr lang="en-US" noProof="0" smtClean="0"/>
              <a:pPr/>
              <a:t>‹#›</a:t>
            </a:fld>
            <a:endParaRPr lang="en-US" noProof="0" dirty="0"/>
          </a:p>
        </p:txBody>
      </p:sp>
    </p:spTree>
    <p:extLst>
      <p:ext uri="{BB962C8B-B14F-4D97-AF65-F5344CB8AC3E}">
        <p14:creationId xmlns:p14="http://schemas.microsoft.com/office/powerpoint/2010/main" val="131192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DDDF3-2E7E-4175-ACE9-B214DCE40C6E}"/>
              </a:ext>
            </a:extLst>
          </p:cNvPr>
          <p:cNvSpPr>
            <a:spLocks noGrp="1"/>
          </p:cNvSpPr>
          <p:nvPr>
            <p:ph type="title"/>
          </p:nvPr>
        </p:nvSpPr>
        <p:spPr/>
        <p:txBody>
          <a:bodyPr/>
          <a:lstStyle/>
          <a:p>
            <a:r>
              <a:rPr lang="en-US" noProof="0"/>
              <a:t>Click to edit Master title style</a:t>
            </a:r>
          </a:p>
        </p:txBody>
      </p:sp>
      <p:sp>
        <p:nvSpPr>
          <p:cNvPr id="8" name="Subtitle">
            <a:extLst>
              <a:ext uri="{FF2B5EF4-FFF2-40B4-BE49-F238E27FC236}">
                <a16:creationId xmlns:a16="http://schemas.microsoft.com/office/drawing/2014/main" id="{5302A3D4-CF60-41AF-924C-B30D3FD99751}"/>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Footer Placeholder 2">
            <a:extLst>
              <a:ext uri="{FF2B5EF4-FFF2-40B4-BE49-F238E27FC236}">
                <a16:creationId xmlns:a16="http://schemas.microsoft.com/office/drawing/2014/main" id="{2E0E8FCF-8FC7-49D2-9516-7662294E35B7}"/>
              </a:ext>
            </a:extLst>
          </p:cNvPr>
          <p:cNvSpPr>
            <a:spLocks noGrp="1"/>
          </p:cNvSpPr>
          <p:nvPr>
            <p:ph type="ftr" sz="quarter" idx="13"/>
          </p:nvPr>
        </p:nvSpPr>
        <p:spPr/>
        <p:txBody>
          <a:bodyPr/>
          <a:lstStyle/>
          <a:p>
            <a:r>
              <a:rPr lang="en-US" noProof="0" dirty="0"/>
              <a:t>Add a footer</a:t>
            </a:r>
          </a:p>
        </p:txBody>
      </p:sp>
      <p:sp>
        <p:nvSpPr>
          <p:cNvPr id="4" name="Slide Number Placeholder 3">
            <a:extLst>
              <a:ext uri="{FF2B5EF4-FFF2-40B4-BE49-F238E27FC236}">
                <a16:creationId xmlns:a16="http://schemas.microsoft.com/office/drawing/2014/main" id="{216208B4-CFD5-4FAE-9519-74EFAC0B0368}"/>
              </a:ext>
            </a:extLst>
          </p:cNvPr>
          <p:cNvSpPr>
            <a:spLocks noGrp="1"/>
          </p:cNvSpPr>
          <p:nvPr>
            <p:ph type="sldNum" sz="quarter" idx="14"/>
          </p:nvPr>
        </p:nvSpPr>
        <p:spPr/>
        <p:txBody>
          <a:bodyPr/>
          <a:lstStyle/>
          <a:p>
            <a:fld id="{058DB212-BFA2-403F-85EF-DFD3FF6D973A}" type="slidenum">
              <a:rPr lang="en-US" noProof="0" smtClean="0"/>
              <a:pPr/>
              <a:t>‹#›</a:t>
            </a:fld>
            <a:endParaRPr lang="en-US" noProof="0" dirty="0"/>
          </a:p>
        </p:txBody>
      </p:sp>
    </p:spTree>
    <p:extLst>
      <p:ext uri="{BB962C8B-B14F-4D97-AF65-F5344CB8AC3E}">
        <p14:creationId xmlns:p14="http://schemas.microsoft.com/office/powerpoint/2010/main" val="242122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D074E-AB07-44D1-8B4E-189EAEF798D6}"/>
              </a:ext>
            </a:extLst>
          </p:cNvPr>
          <p:cNvSpPr>
            <a:spLocks noGrp="1"/>
          </p:cNvSpPr>
          <p:nvPr>
            <p:ph type="ftr" sz="quarter" idx="10"/>
          </p:nvPr>
        </p:nvSpPr>
        <p:spPr/>
        <p:txBody>
          <a:bodyPr/>
          <a:lstStyle/>
          <a:p>
            <a:r>
              <a:rPr lang="en-US" noProof="0" dirty="0"/>
              <a:t>Add a footer</a:t>
            </a:r>
          </a:p>
        </p:txBody>
      </p:sp>
      <p:sp>
        <p:nvSpPr>
          <p:cNvPr id="3" name="Slide Number Placeholder 2">
            <a:extLst>
              <a:ext uri="{FF2B5EF4-FFF2-40B4-BE49-F238E27FC236}">
                <a16:creationId xmlns:a16="http://schemas.microsoft.com/office/drawing/2014/main" id="{2801D44B-9877-40D1-B788-EE3BFD57C5AB}"/>
              </a:ext>
            </a:extLst>
          </p:cNvPr>
          <p:cNvSpPr>
            <a:spLocks noGrp="1"/>
          </p:cNvSpPr>
          <p:nvPr>
            <p:ph type="sldNum" sz="quarter" idx="11"/>
          </p:nvPr>
        </p:nvSpPr>
        <p:spPr/>
        <p:txBody>
          <a:bodyPr/>
          <a:lstStyle/>
          <a:p>
            <a:fld id="{058DB212-BFA2-403F-85EF-DFD3FF6D973A}" type="slidenum">
              <a:rPr lang="en-US" noProof="0" smtClean="0"/>
              <a:pPr/>
              <a:t>‹#›</a:t>
            </a:fld>
            <a:endParaRPr lang="en-US" noProof="0" dirty="0"/>
          </a:p>
        </p:txBody>
      </p:sp>
    </p:spTree>
    <p:extLst>
      <p:ext uri="{BB962C8B-B14F-4D97-AF65-F5344CB8AC3E}">
        <p14:creationId xmlns:p14="http://schemas.microsoft.com/office/powerpoint/2010/main" val="2946637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B83C35-D975-48B4-8E79-AB7A1A80DF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799832" cy="6675120"/>
          </a:xfrm>
          <a:prstGeom prst="rect">
            <a:avLst/>
          </a:prstGeom>
        </p:spPr>
      </p:pic>
      <p:sp>
        <p:nvSpPr>
          <p:cNvPr id="11" name="Rectangle 10">
            <a:extLst>
              <a:ext uri="{FF2B5EF4-FFF2-40B4-BE49-F238E27FC236}">
                <a16:creationId xmlns:a16="http://schemas.microsoft.com/office/drawing/2014/main" id="{DD7E187E-6082-49C3-B795-CC4321FE39F8}"/>
              </a:ext>
            </a:extLst>
          </p:cNvPr>
          <p:cNvSpPr/>
          <p:nvPr userDrawn="1"/>
        </p:nvSpPr>
        <p:spPr>
          <a:xfrm>
            <a:off x="6671"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Picture Placeholder 9">
            <a:extLst>
              <a:ext uri="{FF2B5EF4-FFF2-40B4-BE49-F238E27FC236}">
                <a16:creationId xmlns:a16="http://schemas.microsoft.com/office/drawing/2014/main" id="{8FBFF6A8-5ABD-4191-81E4-C9F86380A56D}"/>
              </a:ext>
            </a:extLst>
          </p:cNvPr>
          <p:cNvSpPr>
            <a:spLocks noGrp="1"/>
          </p:cNvSpPr>
          <p:nvPr>
            <p:ph type="pic" sz="quarter" idx="10"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dirty="0"/>
              <a:t>Insert or Drag and Drop your Image</a:t>
            </a:r>
          </a:p>
        </p:txBody>
      </p:sp>
      <p:sp>
        <p:nvSpPr>
          <p:cNvPr id="5" name="Footer Placeholder 4">
            <a:extLst>
              <a:ext uri="{FF2B5EF4-FFF2-40B4-BE49-F238E27FC236}">
                <a16:creationId xmlns:a16="http://schemas.microsoft.com/office/drawing/2014/main" id="{16E27D1E-1708-4D17-AB85-058EE0C34776}"/>
              </a:ext>
            </a:extLst>
          </p:cNvPr>
          <p:cNvSpPr>
            <a:spLocks noGrp="1"/>
          </p:cNvSpPr>
          <p:nvPr>
            <p:ph type="ftr" sz="quarter" idx="13"/>
          </p:nvPr>
        </p:nvSpPr>
        <p:spPr>
          <a:gradFill>
            <a:gsLst>
              <a:gs pos="82000">
                <a:schemeClr val="tx1">
                  <a:lumMod val="85000"/>
                  <a:lumOff val="15000"/>
                </a:schemeClr>
              </a:gs>
              <a:gs pos="100000">
                <a:schemeClr val="tx1"/>
              </a:gs>
            </a:gsLst>
          </a:gradFill>
        </p:spPr>
        <p:txBody>
          <a:bodyPr/>
          <a:lstStyle>
            <a:lvl1pPr>
              <a:defRPr>
                <a:solidFill>
                  <a:schemeClr val="bg1"/>
                </a:solidFill>
              </a:defRPr>
            </a:lvl1pPr>
          </a:lstStyle>
          <a:p>
            <a:r>
              <a:rPr lang="en-US" noProof="0" dirty="0"/>
              <a:t>Add a footer</a:t>
            </a:r>
          </a:p>
        </p:txBody>
      </p:sp>
      <p:sp>
        <p:nvSpPr>
          <p:cNvPr id="9" name="Slide Number Placeholder 8">
            <a:extLst>
              <a:ext uri="{FF2B5EF4-FFF2-40B4-BE49-F238E27FC236}">
                <a16:creationId xmlns:a16="http://schemas.microsoft.com/office/drawing/2014/main" id="{69529A18-E6EB-4081-B804-B2FCF5287DFF}"/>
              </a:ext>
            </a:extLst>
          </p:cNvPr>
          <p:cNvSpPr>
            <a:spLocks noGrp="1"/>
          </p:cNvSpPr>
          <p:nvPr>
            <p:ph type="sldNum" sz="quarter" idx="14"/>
          </p:nvPr>
        </p:nvSpPr>
        <p:spPr>
          <a:xfrm>
            <a:off x="11594400" y="6678000"/>
            <a:ext cx="597600" cy="144000"/>
          </a:xfrm>
        </p:spPr>
        <p:txBody>
          <a:bodyPr/>
          <a:lstStyle/>
          <a:p>
            <a:fld id="{058DB212-BFA2-403F-85EF-DFD3FF6D973A}" type="slidenum">
              <a:rPr lang="en-US" noProof="0" smtClean="0"/>
              <a:pPr/>
              <a:t>‹#›</a:t>
            </a:fld>
            <a:endParaRPr lang="en-US" noProof="0" dirty="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p:nvPr>
        </p:nvSpPr>
        <p:spPr>
          <a:xfrm>
            <a:off x="1273834" y="2481141"/>
            <a:ext cx="3759807" cy="1547813"/>
          </a:xfrm>
        </p:spPr>
        <p:txBody>
          <a:bodyPr anchor="b"/>
          <a:lstStyle>
            <a:lvl1pPr algn="l">
              <a:lnSpc>
                <a:spcPts val="4000"/>
              </a:lnSpc>
              <a:defRPr sz="4800" spc="-150">
                <a:solidFill>
                  <a:schemeClr val="bg1"/>
                </a:solidFill>
              </a:defRPr>
            </a:lvl1pPr>
          </a:lstStyle>
          <a:p>
            <a:r>
              <a:rPr lang="en-US" noProof="0"/>
              <a:t>Click to edit Master title style</a:t>
            </a:r>
          </a:p>
        </p:txBody>
      </p:sp>
      <p:sp>
        <p:nvSpPr>
          <p:cNvPr id="14" name="Subtitle 2">
            <a:extLst>
              <a:ext uri="{FF2B5EF4-FFF2-40B4-BE49-F238E27FC236}">
                <a16:creationId xmlns:a16="http://schemas.microsoft.com/office/drawing/2014/main" id="{3CDBDF0B-F377-47FD-9DA1-C3BDA7C1DEDE}"/>
              </a:ext>
            </a:extLst>
          </p:cNvPr>
          <p:cNvSpPr>
            <a:spLocks noGrp="1"/>
          </p:cNvSpPr>
          <p:nvPr>
            <p:ph type="subTitle" idx="1"/>
          </p:nvPr>
        </p:nvSpPr>
        <p:spPr>
          <a:xfrm>
            <a:off x="1273833" y="4220102"/>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8" name="Graphic 15">
            <a:extLst>
              <a:ext uri="{FF2B5EF4-FFF2-40B4-BE49-F238E27FC236}">
                <a16:creationId xmlns:a16="http://schemas.microsoft.com/office/drawing/2014/main" id="{F50292C9-54F6-4F7B-A885-34CE1E3B0351}"/>
              </a:ext>
            </a:extLst>
          </p:cNvPr>
          <p:cNvSpPr/>
          <p:nvPr/>
        </p:nvSpPr>
        <p:spPr>
          <a:xfrm flipH="1">
            <a:off x="-1428"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noProof="0" dirty="0"/>
          </a:p>
        </p:txBody>
      </p:sp>
    </p:spTree>
    <p:extLst>
      <p:ext uri="{BB962C8B-B14F-4D97-AF65-F5344CB8AC3E}">
        <p14:creationId xmlns:p14="http://schemas.microsoft.com/office/powerpoint/2010/main" val="212023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7804150" y="1"/>
            <a:ext cx="4387850" cy="6679488"/>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dirty="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dirty="0"/>
          </a:p>
        </p:txBody>
      </p:sp>
    </p:spTree>
    <p:extLst>
      <p:ext uri="{BB962C8B-B14F-4D97-AF65-F5344CB8AC3E}">
        <p14:creationId xmlns:p14="http://schemas.microsoft.com/office/powerpoint/2010/main" val="1642857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A87C21-15CD-48D8-B583-89B110156879}"/>
              </a:ext>
            </a:extLst>
          </p:cNvPr>
          <p:cNvSpPr/>
          <p:nvPr userDrawn="1"/>
        </p:nvSpPr>
        <p:spPr>
          <a:xfrm>
            <a:off x="7804351" y="0"/>
            <a:ext cx="4386221" cy="6677022"/>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8127752" y="4320000"/>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dirty="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dirty="0"/>
          </a:p>
        </p:txBody>
      </p:sp>
      <p:sp>
        <p:nvSpPr>
          <p:cNvPr id="8" name="Picture Placeholder 5">
            <a:extLst>
              <a:ext uri="{FF2B5EF4-FFF2-40B4-BE49-F238E27FC236}">
                <a16:creationId xmlns:a16="http://schemas.microsoft.com/office/drawing/2014/main" id="{5092E684-C621-4F92-A05A-A167EEF46270}"/>
              </a:ext>
            </a:extLst>
          </p:cNvPr>
          <p:cNvSpPr>
            <a:spLocks noGrp="1"/>
          </p:cNvSpPr>
          <p:nvPr>
            <p:ph type="pic" sz="quarter" idx="16" hasCustomPrompt="1"/>
          </p:nvPr>
        </p:nvSpPr>
        <p:spPr>
          <a:xfrm>
            <a:off x="10057037" y="4320000"/>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dirty="0"/>
              <a:t>Insert or Drag and Drop your Image</a:t>
            </a:r>
          </a:p>
        </p:txBody>
      </p:sp>
      <p:sp>
        <p:nvSpPr>
          <p:cNvPr id="9" name="Picture Placeholder 5">
            <a:extLst>
              <a:ext uri="{FF2B5EF4-FFF2-40B4-BE49-F238E27FC236}">
                <a16:creationId xmlns:a16="http://schemas.microsoft.com/office/drawing/2014/main" id="{6958D132-F2A9-41E1-BDD8-067D52CE5FEB}"/>
              </a:ext>
            </a:extLst>
          </p:cNvPr>
          <p:cNvSpPr>
            <a:spLocks noGrp="1"/>
          </p:cNvSpPr>
          <p:nvPr>
            <p:ph type="pic" sz="quarter" idx="17" hasCustomPrompt="1"/>
          </p:nvPr>
        </p:nvSpPr>
        <p:spPr>
          <a:xfrm>
            <a:off x="8127752" y="2395565"/>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dirty="0"/>
              <a:t>Insert or Drag and Drop your Image</a:t>
            </a:r>
          </a:p>
        </p:txBody>
      </p:sp>
      <p:sp>
        <p:nvSpPr>
          <p:cNvPr id="10" name="Picture Placeholder 5">
            <a:extLst>
              <a:ext uri="{FF2B5EF4-FFF2-40B4-BE49-F238E27FC236}">
                <a16:creationId xmlns:a16="http://schemas.microsoft.com/office/drawing/2014/main" id="{B88FD4DB-5089-4686-B4F7-A26163146C9A}"/>
              </a:ext>
            </a:extLst>
          </p:cNvPr>
          <p:cNvSpPr>
            <a:spLocks noGrp="1"/>
          </p:cNvSpPr>
          <p:nvPr>
            <p:ph type="pic" sz="quarter" idx="18" hasCustomPrompt="1"/>
          </p:nvPr>
        </p:nvSpPr>
        <p:spPr>
          <a:xfrm>
            <a:off x="10057037" y="2395565"/>
            <a:ext cx="1800000" cy="1800000"/>
          </a:xfrm>
          <a:solidFill>
            <a:schemeClr val="tx1">
              <a:lumMod val="75000"/>
              <a:lumOff val="25000"/>
            </a:schemeClr>
          </a:solidFill>
        </p:spPr>
        <p:txBody>
          <a:bodyPr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dirty="0"/>
              <a:t>Insert or Drag and Drop your Image</a:t>
            </a:r>
          </a:p>
        </p:txBody>
      </p:sp>
      <p:sp>
        <p:nvSpPr>
          <p:cNvPr id="11" name="Picture Placeholder 5">
            <a:extLst>
              <a:ext uri="{FF2B5EF4-FFF2-40B4-BE49-F238E27FC236}">
                <a16:creationId xmlns:a16="http://schemas.microsoft.com/office/drawing/2014/main" id="{324023AF-AB97-4B60-86FA-5DC8DA1B5C49}"/>
              </a:ext>
            </a:extLst>
          </p:cNvPr>
          <p:cNvSpPr>
            <a:spLocks noGrp="1"/>
          </p:cNvSpPr>
          <p:nvPr>
            <p:ph type="pic" sz="quarter" idx="19" hasCustomPrompt="1"/>
          </p:nvPr>
        </p:nvSpPr>
        <p:spPr>
          <a:xfrm>
            <a:off x="8127752" y="471129"/>
            <a:ext cx="1800000" cy="1800000"/>
          </a:xfrm>
          <a:solidFill>
            <a:schemeClr val="accent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dirty="0"/>
              <a:t>Insert or Drag and Drop your Image</a:t>
            </a:r>
          </a:p>
        </p:txBody>
      </p:sp>
      <p:sp>
        <p:nvSpPr>
          <p:cNvPr id="12" name="Picture Placeholder 5">
            <a:extLst>
              <a:ext uri="{FF2B5EF4-FFF2-40B4-BE49-F238E27FC236}">
                <a16:creationId xmlns:a16="http://schemas.microsoft.com/office/drawing/2014/main" id="{8210F231-568A-4348-B33F-9EBB4A5CF9EB}"/>
              </a:ext>
            </a:extLst>
          </p:cNvPr>
          <p:cNvSpPr>
            <a:spLocks noGrp="1"/>
          </p:cNvSpPr>
          <p:nvPr>
            <p:ph type="pic" sz="quarter" idx="20" hasCustomPrompt="1"/>
          </p:nvPr>
        </p:nvSpPr>
        <p:spPr>
          <a:xfrm>
            <a:off x="10057037" y="471129"/>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dirty="0"/>
              <a:t>Insert or Drag and Drop your Image</a:t>
            </a:r>
          </a:p>
        </p:txBody>
      </p:sp>
    </p:spTree>
    <p:extLst>
      <p:ext uri="{BB962C8B-B14F-4D97-AF65-F5344CB8AC3E}">
        <p14:creationId xmlns:p14="http://schemas.microsoft.com/office/powerpoint/2010/main" val="244511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Left Header">
            <a:extLst>
              <a:ext uri="{FF2B5EF4-FFF2-40B4-BE49-F238E27FC236}">
                <a16:creationId xmlns:a16="http://schemas.microsoft.com/office/drawing/2014/main" id="{2241B0A0-0033-49FF-89B8-142165C8E93C}"/>
              </a:ext>
            </a:extLst>
          </p:cNvPr>
          <p:cNvSpPr>
            <a:spLocks noGrp="1"/>
          </p:cNvSpPr>
          <p:nvPr>
            <p:ph type="body" sz="quarter" idx="12" hasCustomPrompt="1"/>
          </p:nvPr>
        </p:nvSpPr>
        <p:spPr>
          <a:xfrm>
            <a:off x="360000" y="1620000"/>
            <a:ext cx="5580000" cy="360000"/>
          </a:xfrm>
        </p:spPr>
        <p:txBody>
          <a:bodyPr/>
          <a:lstStyle>
            <a:lvl1pPr marL="0" indent="0">
              <a:buNone/>
              <a:defRPr b="1"/>
            </a:lvl1pPr>
          </a:lstStyle>
          <a:p>
            <a:pPr lvl="0"/>
            <a:r>
              <a:rPr lang="en-US" noProof="0"/>
              <a:t>Compare A</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Right Header">
            <a:extLst>
              <a:ext uri="{FF2B5EF4-FFF2-40B4-BE49-F238E27FC236}">
                <a16:creationId xmlns:a16="http://schemas.microsoft.com/office/drawing/2014/main" id="{069A9930-1B94-49BC-B4A6-B597F155D2DD}"/>
              </a:ext>
            </a:extLst>
          </p:cNvPr>
          <p:cNvSpPr>
            <a:spLocks noGrp="1"/>
          </p:cNvSpPr>
          <p:nvPr>
            <p:ph type="body" sz="quarter" idx="13" hasCustomPrompt="1"/>
          </p:nvPr>
        </p:nvSpPr>
        <p:spPr>
          <a:xfrm>
            <a:off x="6253200" y="1620000"/>
            <a:ext cx="5580000" cy="360000"/>
          </a:xfrm>
        </p:spPr>
        <p:txBody>
          <a:bodyPr/>
          <a:lstStyle>
            <a:lvl1pPr marL="0" indent="0">
              <a:buNone/>
              <a:defRPr b="1"/>
            </a:lvl1pPr>
          </a:lstStyle>
          <a:p>
            <a:pPr lvl="0"/>
            <a:r>
              <a:rPr lang="en-US" noProof="0"/>
              <a:t>Compare B</a:t>
            </a:r>
          </a:p>
        </p:txBody>
      </p:sp>
      <p:sp>
        <p:nvSpPr>
          <p:cNvPr id="5" name="Footer Placeholder 4">
            <a:extLst>
              <a:ext uri="{FF2B5EF4-FFF2-40B4-BE49-F238E27FC236}">
                <a16:creationId xmlns:a16="http://schemas.microsoft.com/office/drawing/2014/main" id="{7C7AC535-CCE6-472A-BA3D-DDE92DFF0EDA}"/>
              </a:ext>
            </a:extLst>
          </p:cNvPr>
          <p:cNvSpPr>
            <a:spLocks noGrp="1"/>
          </p:cNvSpPr>
          <p:nvPr>
            <p:ph type="ftr" sz="quarter" idx="15"/>
          </p:nvPr>
        </p:nvSpPr>
        <p:spPr/>
        <p:txBody>
          <a:bodyPr/>
          <a:lstStyle/>
          <a:p>
            <a:r>
              <a:rPr lang="en-US" noProof="0" dirty="0"/>
              <a:t>Add a footer</a:t>
            </a:r>
          </a:p>
        </p:txBody>
      </p:sp>
      <p:sp>
        <p:nvSpPr>
          <p:cNvPr id="6" name="Slide Number Placeholder 5">
            <a:extLst>
              <a:ext uri="{FF2B5EF4-FFF2-40B4-BE49-F238E27FC236}">
                <a16:creationId xmlns:a16="http://schemas.microsoft.com/office/drawing/2014/main" id="{6A32F890-EB29-4A5B-A499-BB0FC04447A7}"/>
              </a:ext>
            </a:extLst>
          </p:cNvPr>
          <p:cNvSpPr>
            <a:spLocks noGrp="1"/>
          </p:cNvSpPr>
          <p:nvPr>
            <p:ph type="sldNum" sz="quarter" idx="16"/>
          </p:nvPr>
        </p:nvSpPr>
        <p:spPr/>
        <p:txBody>
          <a:bodyPr/>
          <a:lstStyle/>
          <a:p>
            <a:fld id="{058DB212-BFA2-403F-85EF-DFD3FF6D973A}" type="slidenum">
              <a:rPr lang="en-US" noProof="0" smtClean="0"/>
              <a:pPr/>
              <a:t>‹#›</a:t>
            </a:fld>
            <a:endParaRPr lang="en-US" noProof="0" dirty="0"/>
          </a:p>
        </p:txBody>
      </p:sp>
    </p:spTree>
    <p:extLst>
      <p:ext uri="{BB962C8B-B14F-4D97-AF65-F5344CB8AC3E}">
        <p14:creationId xmlns:p14="http://schemas.microsoft.com/office/powerpoint/2010/main" val="2488888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0" y="0"/>
            <a:ext cx="12191999" cy="6678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dirty="0"/>
              <a:t>Insert or Drag and Drop your Image</a:t>
            </a:r>
          </a:p>
        </p:txBody>
      </p:sp>
      <p:sp>
        <p:nvSpPr>
          <p:cNvPr id="3" name="Slide Number Placeholder 2">
            <a:extLst>
              <a:ext uri="{FF2B5EF4-FFF2-40B4-BE49-F238E27FC236}">
                <a16:creationId xmlns:a16="http://schemas.microsoft.com/office/drawing/2014/main" id="{719A41AC-399F-4B25-A28A-F7679843C36E}"/>
              </a:ext>
            </a:extLst>
          </p:cNvPr>
          <p:cNvSpPr>
            <a:spLocks noGrp="1"/>
          </p:cNvSpPr>
          <p:nvPr>
            <p:ph type="sldNum" sz="quarter" idx="16"/>
          </p:nvPr>
        </p:nvSpPr>
        <p:spPr/>
        <p:txBody>
          <a:bodyPr/>
          <a:lstStyle/>
          <a:p>
            <a:fld id="{058DB212-BFA2-403F-85EF-DFD3FF6D973A}" type="slidenum">
              <a:rPr lang="en-US" noProof="0" smtClean="0"/>
              <a:pPr/>
              <a:t>‹#›</a:t>
            </a:fld>
            <a:endParaRPr lang="en-US" noProof="0" dirty="0"/>
          </a:p>
        </p:txBody>
      </p:sp>
      <p:sp>
        <p:nvSpPr>
          <p:cNvPr id="10" name="Caption">
            <a:extLst>
              <a:ext uri="{FF2B5EF4-FFF2-40B4-BE49-F238E27FC236}">
                <a16:creationId xmlns:a16="http://schemas.microsoft.com/office/drawing/2014/main" id="{E1C65CF6-B529-468F-B46C-1D1C2E71A116}"/>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2" name="Title 1">
            <a:extLst>
              <a:ext uri="{FF2B5EF4-FFF2-40B4-BE49-F238E27FC236}">
                <a16:creationId xmlns:a16="http://schemas.microsoft.com/office/drawing/2014/main" id="{FC5845FB-DCB7-4844-B346-98986ADFCE02}"/>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421880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FB784EBA-F0C5-4F6F-9426-185FBA239203}"/>
              </a:ext>
            </a:extLst>
          </p:cNvPr>
          <p:cNvSpPr>
            <a:spLocks noGrp="1"/>
          </p:cNvSpPr>
          <p:nvPr>
            <p:ph type="media" sz="quarter" idx="15" hasCustomPrompt="1"/>
          </p:nvPr>
        </p:nvSpPr>
        <p:spPr>
          <a:xfrm>
            <a:off x="0" y="0"/>
            <a:ext cx="12192000" cy="6678000"/>
          </a:xfrm>
          <a:pattFill prst="dkUpDiag">
            <a:fgClr>
              <a:schemeClr val="bg1">
                <a:lumMod val="85000"/>
              </a:schemeClr>
            </a:fgClr>
            <a:bgClr>
              <a:schemeClr val="bg1">
                <a:lumMod val="95000"/>
              </a:schemeClr>
            </a:bgClr>
          </a:patt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dirty="0"/>
              <a:t>Insert Your Video</a:t>
            </a:r>
          </a:p>
        </p:txBody>
      </p:sp>
      <p:sp>
        <p:nvSpPr>
          <p:cNvPr id="5" name="Caption">
            <a:extLst>
              <a:ext uri="{FF2B5EF4-FFF2-40B4-BE49-F238E27FC236}">
                <a16:creationId xmlns:a16="http://schemas.microsoft.com/office/drawing/2014/main" id="{172090C5-61AC-430F-AA33-8EF3902C4669}"/>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4" name="Slide Number Placeholder 3">
            <a:extLst>
              <a:ext uri="{FF2B5EF4-FFF2-40B4-BE49-F238E27FC236}">
                <a16:creationId xmlns:a16="http://schemas.microsoft.com/office/drawing/2014/main" id="{8377EBDA-221D-4CBD-8DBF-E03A370015DB}"/>
              </a:ext>
            </a:extLst>
          </p:cNvPr>
          <p:cNvSpPr>
            <a:spLocks noGrp="1"/>
          </p:cNvSpPr>
          <p:nvPr>
            <p:ph type="sldNum" sz="quarter" idx="17"/>
          </p:nvPr>
        </p:nvSpPr>
        <p:spPr/>
        <p:txBody>
          <a:bodyPr/>
          <a:lstStyle/>
          <a:p>
            <a:fld id="{058DB212-BFA2-403F-85EF-DFD3FF6D973A}" type="slidenum">
              <a:rPr lang="en-US" noProof="0" smtClean="0"/>
              <a:pPr/>
              <a:t>‹#›</a:t>
            </a:fld>
            <a:endParaRPr lang="en-US" noProof="0" dirty="0"/>
          </a:p>
        </p:txBody>
      </p:sp>
      <p:sp>
        <p:nvSpPr>
          <p:cNvPr id="2" name="Title 1">
            <a:extLst>
              <a:ext uri="{FF2B5EF4-FFF2-40B4-BE49-F238E27FC236}">
                <a16:creationId xmlns:a16="http://schemas.microsoft.com/office/drawing/2014/main" id="{882508FC-366E-44DA-80A8-28048E1E4AE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32158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11E4563-E2FC-4D6F-B759-AB4FB77D27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7799832" cy="6675120"/>
          </a:xfrm>
          <a:prstGeom prst="rect">
            <a:avLst/>
          </a:prstGeom>
        </p:spPr>
      </p:pic>
      <p:sp>
        <p:nvSpPr>
          <p:cNvPr id="24" name="Rectangle 23">
            <a:extLst>
              <a:ext uri="{FF2B5EF4-FFF2-40B4-BE49-F238E27FC236}">
                <a16:creationId xmlns:a16="http://schemas.microsoft.com/office/drawing/2014/main" id="{92FE8913-A018-418C-99FB-2DF342B9B5A0}"/>
              </a:ext>
            </a:extLst>
          </p:cNvPr>
          <p:cNvSpPr/>
          <p:nvPr userDrawn="1"/>
        </p:nvSpPr>
        <p:spPr>
          <a:xfrm>
            <a:off x="0"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cture Placeholder 9">
            <a:extLst>
              <a:ext uri="{FF2B5EF4-FFF2-40B4-BE49-F238E27FC236}">
                <a16:creationId xmlns:a16="http://schemas.microsoft.com/office/drawing/2014/main" id="{AF7702AD-1968-4CE6-BC7C-02C0637069A8}"/>
              </a:ext>
            </a:extLst>
          </p:cNvPr>
          <p:cNvSpPr>
            <a:spLocks noGrp="1"/>
          </p:cNvSpPr>
          <p:nvPr>
            <p:ph type="pic" sz="quarter" idx="14"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dirty="0"/>
              <a:t>Insert or Drag and Drop your Image</a:t>
            </a:r>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hasCustomPrompt="1"/>
          </p:nvPr>
        </p:nvSpPr>
        <p:spPr>
          <a:xfrm>
            <a:off x="794862" y="3032684"/>
            <a:ext cx="3759807" cy="1547813"/>
          </a:xfrm>
        </p:spPr>
        <p:txBody>
          <a:bodyPr anchor="b"/>
          <a:lstStyle>
            <a:lvl1pPr algn="l">
              <a:lnSpc>
                <a:spcPts val="4000"/>
              </a:lnSpc>
              <a:defRPr sz="6600" spc="-150">
                <a:solidFill>
                  <a:schemeClr val="bg1"/>
                </a:solidFill>
              </a:defRPr>
            </a:lvl1pPr>
          </a:lstStyle>
          <a:p>
            <a:r>
              <a:rPr lang="en-US"/>
              <a:t>Thank You</a:t>
            </a:r>
            <a:endParaRPr lang="en-US" dirty="0"/>
          </a:p>
        </p:txBody>
      </p:sp>
      <p:sp>
        <p:nvSpPr>
          <p:cNvPr id="18" name="Graphic 15">
            <a:extLst>
              <a:ext uri="{FF2B5EF4-FFF2-40B4-BE49-F238E27FC236}">
                <a16:creationId xmlns:a16="http://schemas.microsoft.com/office/drawing/2014/main" id="{F50292C9-54F6-4F7B-A885-34CE1E3B0351}"/>
              </a:ext>
            </a:extLst>
          </p:cNvPr>
          <p:cNvSpPr/>
          <p:nvPr userDrawn="1"/>
        </p:nvSpPr>
        <p:spPr>
          <a:xfrm>
            <a:off x="1774391"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p>
        </p:txBody>
      </p:sp>
      <p:sp>
        <p:nvSpPr>
          <p:cNvPr id="15" name="Name">
            <a:extLst>
              <a:ext uri="{FF2B5EF4-FFF2-40B4-BE49-F238E27FC236}">
                <a16:creationId xmlns:a16="http://schemas.microsoft.com/office/drawing/2014/main" id="{B8C48821-0D90-416C-873E-50587E8A0C8E}"/>
              </a:ext>
            </a:extLst>
          </p:cNvPr>
          <p:cNvSpPr>
            <a:spLocks noGrp="1"/>
          </p:cNvSpPr>
          <p:nvPr>
            <p:ph type="body" sz="quarter" idx="11" hasCustomPrompt="1"/>
          </p:nvPr>
        </p:nvSpPr>
        <p:spPr>
          <a:xfrm>
            <a:off x="794861" y="4741677"/>
            <a:ext cx="3756943" cy="252000"/>
          </a:xfrm>
        </p:spPr>
        <p:txBody>
          <a:bodyPr anchor="ctr"/>
          <a:lstStyle>
            <a:lvl1pPr marL="0" indent="0">
              <a:buNone/>
              <a:defRPr sz="1600">
                <a:solidFill>
                  <a:schemeClr val="bg1"/>
                </a:solidFill>
                <a:latin typeface="+mn-lt"/>
              </a:defRPr>
            </a:lvl1pPr>
          </a:lstStyle>
          <a:p>
            <a:pPr lvl="0"/>
            <a:r>
              <a:rPr lang="en-US"/>
              <a:t>Name</a:t>
            </a:r>
            <a:endParaRPr lang="en-US" dirty="0"/>
          </a:p>
        </p:txBody>
      </p:sp>
      <p:sp>
        <p:nvSpPr>
          <p:cNvPr id="16" name="Email">
            <a:extLst>
              <a:ext uri="{FF2B5EF4-FFF2-40B4-BE49-F238E27FC236}">
                <a16:creationId xmlns:a16="http://schemas.microsoft.com/office/drawing/2014/main" id="{42450180-8D19-405E-97F0-2A309B58D01C}"/>
              </a:ext>
            </a:extLst>
          </p:cNvPr>
          <p:cNvSpPr>
            <a:spLocks noGrp="1"/>
          </p:cNvSpPr>
          <p:nvPr>
            <p:ph type="body" sz="quarter" idx="12" hasCustomPrompt="1"/>
          </p:nvPr>
        </p:nvSpPr>
        <p:spPr>
          <a:xfrm>
            <a:off x="1088990" y="5147137"/>
            <a:ext cx="3462814" cy="252000"/>
          </a:xfrm>
        </p:spPr>
        <p:txBody>
          <a:bodyPr anchor="ctr"/>
          <a:lstStyle>
            <a:lvl1pPr marL="0" indent="0">
              <a:buNone/>
              <a:defRPr sz="1200">
                <a:solidFill>
                  <a:schemeClr val="bg1"/>
                </a:solidFill>
                <a:latin typeface="+mn-lt"/>
              </a:defRPr>
            </a:lvl1pPr>
          </a:lstStyle>
          <a:p>
            <a:pPr lvl="0"/>
            <a:r>
              <a:rPr lang="en-US"/>
              <a:t>Email</a:t>
            </a:r>
            <a:endParaRPr lang="en-US" dirty="0"/>
          </a:p>
        </p:txBody>
      </p:sp>
      <p:sp>
        <p:nvSpPr>
          <p:cNvPr id="19" name="Rectangle 18">
            <a:extLst>
              <a:ext uri="{FF2B5EF4-FFF2-40B4-BE49-F238E27FC236}">
                <a16:creationId xmlns:a16="http://schemas.microsoft.com/office/drawing/2014/main" id="{C837F23B-0C4D-4D27-BF83-0B10D1CFFDCD}"/>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39551A1-FBAD-4CC8-AA99-F9F4D4281782}"/>
              </a:ext>
            </a:extLst>
          </p:cNvPr>
          <p:cNvSpPr/>
          <p:nvPr userDrawn="1"/>
        </p:nvSpPr>
        <p:spPr>
          <a:xfrm>
            <a:off x="7804351" y="6678000"/>
            <a:ext cx="4224296"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4" name="Slide Number Placeholder 5">
            <a:extLst>
              <a:ext uri="{FF2B5EF4-FFF2-40B4-BE49-F238E27FC236}">
                <a16:creationId xmlns:a16="http://schemas.microsoft.com/office/drawing/2014/main" id="{5F695C6B-DBEE-447E-B106-7351E00BD0AF}"/>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Rectangle 22">
            <a:extLst>
              <a:ext uri="{FF2B5EF4-FFF2-40B4-BE49-F238E27FC236}">
                <a16:creationId xmlns:a16="http://schemas.microsoft.com/office/drawing/2014/main" id="{E1A38929-6316-4332-83F8-9E95386C7C42}"/>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3277472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21DB-2DD6-4869-9104-BE40FBBCCE31}"/>
              </a:ext>
            </a:extLst>
          </p:cNvPr>
          <p:cNvSpPr>
            <a:spLocks noGrp="1"/>
          </p:cNvSpPr>
          <p:nvPr>
            <p:ph type="title"/>
          </p:nvPr>
        </p:nvSpPr>
        <p:spPr/>
        <p:txBody>
          <a:bodyPr/>
          <a:lstStyle/>
          <a:p>
            <a:r>
              <a:rPr lang="en-US" noProof="0"/>
              <a:t>Click to edit Master title style</a:t>
            </a:r>
          </a:p>
        </p:txBody>
      </p:sp>
      <p:sp>
        <p:nvSpPr>
          <p:cNvPr id="10" name="Subtitle">
            <a:extLst>
              <a:ext uri="{FF2B5EF4-FFF2-40B4-BE49-F238E27FC236}">
                <a16:creationId xmlns:a16="http://schemas.microsoft.com/office/drawing/2014/main" id="{1CC9B96F-1A0A-4B16-BDF7-48B289CD533E}"/>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Content Placeholder 2">
            <a:extLst>
              <a:ext uri="{FF2B5EF4-FFF2-40B4-BE49-F238E27FC236}">
                <a16:creationId xmlns:a16="http://schemas.microsoft.com/office/drawing/2014/main" id="{D69A7081-42C5-4F4E-8A26-E7788CCF4FE5}"/>
              </a:ext>
            </a:extLst>
          </p:cNvPr>
          <p:cNvSpPr>
            <a:spLocks noGrp="1"/>
          </p:cNvSpPr>
          <p:nvPr>
            <p:ph idx="1"/>
          </p:nvPr>
        </p:nvSpPr>
        <p:spPr>
          <a:xfrm>
            <a:off x="360000" y="1620000"/>
            <a:ext cx="114732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9038FCAA-94B1-47BD-AD46-123D3404BBB2}"/>
              </a:ext>
            </a:extLst>
          </p:cNvPr>
          <p:cNvSpPr>
            <a:spLocks noGrp="1"/>
          </p:cNvSpPr>
          <p:nvPr>
            <p:ph type="ftr" sz="quarter" idx="13"/>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81A11CEA-C130-40E5-A858-8D4FE6E58641}"/>
              </a:ext>
            </a:extLst>
          </p:cNvPr>
          <p:cNvSpPr>
            <a:spLocks noGrp="1"/>
          </p:cNvSpPr>
          <p:nvPr>
            <p:ph type="sldNum" sz="quarter" idx="14"/>
          </p:nvPr>
        </p:nvSpPr>
        <p:spPr/>
        <p:txBody>
          <a:bodyPr/>
          <a:lstStyle/>
          <a:p>
            <a:fld id="{058DB212-BFA2-403F-85EF-DFD3FF6D973A}" type="slidenum">
              <a:rPr lang="en-US" noProof="0" smtClean="0"/>
              <a:pPr/>
              <a:t>‹#›</a:t>
            </a:fld>
            <a:endParaRPr lang="en-US" noProof="0" dirty="0"/>
          </a:p>
        </p:txBody>
      </p:sp>
    </p:spTree>
    <p:extLst>
      <p:ext uri="{BB962C8B-B14F-4D97-AF65-F5344CB8AC3E}">
        <p14:creationId xmlns:p14="http://schemas.microsoft.com/office/powerpoint/2010/main" val="270877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99CE02-8616-40B2-85FF-B06E192752AB}"/>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A9E718F-2F10-41F1-8E9F-18DD53EF065F}"/>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31581A5-A75E-41FB-A68A-70BA1AB54B28}"/>
              </a:ext>
            </a:extLst>
          </p:cNvPr>
          <p:cNvSpPr>
            <a:spLocks noGrp="1"/>
          </p:cNvSpPr>
          <p:nvPr>
            <p:ph type="title"/>
          </p:nvPr>
        </p:nvSpPr>
        <p:spPr>
          <a:xfrm>
            <a:off x="360000" y="360000"/>
            <a:ext cx="11473200" cy="5400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BA9B02-6E3D-4037-BE18-E02B786633E9}"/>
              </a:ext>
            </a:extLst>
          </p:cNvPr>
          <p:cNvSpPr>
            <a:spLocks noGrp="1"/>
          </p:cNvSpPr>
          <p:nvPr>
            <p:ph type="body" idx="1"/>
          </p:nvPr>
        </p:nvSpPr>
        <p:spPr>
          <a:xfrm>
            <a:off x="360000" y="1260000"/>
            <a:ext cx="11473200" cy="486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A954C2B-6B0B-4286-BFA4-F6131386B0E3}"/>
              </a:ext>
            </a:extLst>
          </p:cNvPr>
          <p:cNvSpPr>
            <a:spLocks noGrp="1"/>
          </p:cNvSpPr>
          <p:nvPr>
            <p:ph type="ftr" sz="quarter" idx="3"/>
          </p:nvPr>
        </p:nvSpPr>
        <p:spPr>
          <a:xfrm>
            <a:off x="360000" y="6483329"/>
            <a:ext cx="2378438" cy="187367"/>
          </a:xfrm>
          <a:prstGeom prst="rect">
            <a:avLst/>
          </a:prstGeom>
          <a:gradFill>
            <a:gsLst>
              <a:gs pos="82000">
                <a:schemeClr val="bg1">
                  <a:lumMod val="95000"/>
                </a:schemeClr>
              </a:gs>
              <a:gs pos="100000">
                <a:schemeClr val="bg1">
                  <a:lumMod val="65000"/>
                </a:schemeClr>
              </a:gs>
            </a:gsLst>
            <a:lin ang="5400000" scaled="0"/>
          </a:gradFill>
        </p:spPr>
        <p:txBody>
          <a:bodyPr vert="horz" lIns="36000" tIns="0" rIns="0" bIns="0" rtlCol="0" anchor="ctr"/>
          <a:lstStyle>
            <a:lvl1pPr algn="l">
              <a:defRPr sz="1200">
                <a:solidFill>
                  <a:schemeClr val="tx1">
                    <a:lumMod val="75000"/>
                    <a:lumOff val="25000"/>
                  </a:schemeClr>
                </a:solidFill>
                <a:latin typeface="+mj-lt"/>
              </a:defRPr>
            </a:lvl1pPr>
          </a:lstStyle>
          <a:p>
            <a:r>
              <a:rPr lang="en-US" dirty="0"/>
              <a:t>Add a footer</a:t>
            </a:r>
          </a:p>
        </p:txBody>
      </p:sp>
      <p:sp>
        <p:nvSpPr>
          <p:cNvPr id="6" name="Slide Number Placeholder 5">
            <a:extLst>
              <a:ext uri="{FF2B5EF4-FFF2-40B4-BE49-F238E27FC236}">
                <a16:creationId xmlns:a16="http://schemas.microsoft.com/office/drawing/2014/main" id="{D245D258-5720-4517-B8DE-EB5AA5C4FAE1}"/>
              </a:ext>
            </a:extLst>
          </p:cNvPr>
          <p:cNvSpPr>
            <a:spLocks noGrp="1"/>
          </p:cNvSpPr>
          <p:nvPr>
            <p:ph type="sldNum" sz="quarter" idx="4"/>
          </p:nvPr>
        </p:nvSpPr>
        <p:spPr>
          <a:xfrm>
            <a:off x="11594400" y="6678000"/>
            <a:ext cx="597600" cy="144000"/>
          </a:xfrm>
          <a:prstGeom prst="rect">
            <a:avLst/>
          </a:prstGeom>
          <a:gradFill>
            <a:gsLst>
              <a:gs pos="0">
                <a:schemeClr val="accent2">
                  <a:lumMod val="75000"/>
                  <a:shade val="30000"/>
                  <a:satMod val="115000"/>
                </a:schemeClr>
              </a:gs>
              <a:gs pos="47000">
                <a:schemeClr val="accent2">
                  <a:lumMod val="75000"/>
                  <a:shade val="67500"/>
                  <a:satMod val="115000"/>
                </a:schemeClr>
              </a:gs>
              <a:gs pos="100000">
                <a:schemeClr val="accent1"/>
              </a:gs>
            </a:gsLst>
            <a:lin ang="10800000" scaled="0"/>
          </a:gradFill>
        </p:spPr>
        <p:txBody>
          <a:bodyPr vert="horz" lIns="0" tIns="0" rIns="72000" bIns="0" rtlCol="0" anchor="ctr"/>
          <a:lstStyle>
            <a:lvl1pPr algn="r">
              <a:defRPr sz="1200">
                <a:solidFill>
                  <a:schemeClr val="bg1"/>
                </a:solidFill>
                <a:latin typeface="+mj-lt"/>
              </a:defRPr>
            </a:lvl1pPr>
          </a:lstStyle>
          <a:p>
            <a:fld id="{058DB212-BFA2-403F-85EF-DFD3FF6D973A}" type="slidenum">
              <a:rPr lang="en-US" smtClean="0"/>
              <a:pPr/>
              <a:t>‹#›</a:t>
            </a:fld>
            <a:endParaRPr lang="en-US" dirty="0"/>
          </a:p>
        </p:txBody>
      </p:sp>
    </p:spTree>
    <p:extLst>
      <p:ext uri="{BB962C8B-B14F-4D97-AF65-F5344CB8AC3E}">
        <p14:creationId xmlns:p14="http://schemas.microsoft.com/office/powerpoint/2010/main" val="3117711249"/>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8" r:id="rId3"/>
    <p:sldLayoutId id="2147483663" r:id="rId4"/>
    <p:sldLayoutId id="2147483656" r:id="rId5"/>
    <p:sldLayoutId id="2147483660" r:id="rId6"/>
    <p:sldLayoutId id="2147483661" r:id="rId7"/>
    <p:sldLayoutId id="2147483664" r:id="rId8"/>
    <p:sldLayoutId id="2147483650" r:id="rId9"/>
    <p:sldLayoutId id="2147483652" r:id="rId10"/>
    <p:sldLayoutId id="2147483654" r:id="rId11"/>
    <p:sldLayoutId id="2147483655" r:id="rId12"/>
  </p:sldLayoutIdLst>
  <p:hf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3525" indent="-263525"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24.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hyperlink" Target="https://downforeveryoneorjustme.com/" TargetMode="External"/><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5A836F-346F-4099-BC7B-0D8F3B27F395}"/>
              </a:ext>
            </a:extLst>
          </p:cNvPr>
          <p:cNvSpPr>
            <a:spLocks noGrp="1"/>
          </p:cNvSpPr>
          <p:nvPr>
            <p:ph type="ctrTitle"/>
          </p:nvPr>
        </p:nvSpPr>
        <p:spPr/>
        <p:txBody>
          <a:bodyPr/>
          <a:lstStyle/>
          <a:p>
            <a:r>
              <a:rPr lang="en-US" dirty="0"/>
              <a:t>WJEC GCSE Digital Technology</a:t>
            </a:r>
          </a:p>
        </p:txBody>
      </p:sp>
      <p:sp>
        <p:nvSpPr>
          <p:cNvPr id="5" name="Subtitle 4">
            <a:extLst>
              <a:ext uri="{FF2B5EF4-FFF2-40B4-BE49-F238E27FC236}">
                <a16:creationId xmlns:a16="http://schemas.microsoft.com/office/drawing/2014/main" id="{1FF39718-6251-4A5A-AAC7-767229317836}"/>
              </a:ext>
            </a:extLst>
          </p:cNvPr>
          <p:cNvSpPr>
            <a:spLocks noGrp="1"/>
          </p:cNvSpPr>
          <p:nvPr>
            <p:ph type="subTitle" idx="1"/>
          </p:nvPr>
        </p:nvSpPr>
        <p:spPr>
          <a:xfrm>
            <a:off x="8073391" y="3602037"/>
            <a:ext cx="3756943" cy="1596979"/>
          </a:xfrm>
        </p:spPr>
        <p:txBody>
          <a:bodyPr/>
          <a:lstStyle/>
          <a:p>
            <a:r>
              <a:rPr lang="en-US" dirty="0"/>
              <a:t>Unit 1: </a:t>
            </a:r>
          </a:p>
          <a:p>
            <a:r>
              <a:rPr lang="en-US" noProof="1"/>
              <a:t>The digital world</a:t>
            </a:r>
          </a:p>
          <a:p>
            <a:endParaRPr lang="en-US" noProof="1"/>
          </a:p>
          <a:p>
            <a:r>
              <a:rPr lang="en-US" noProof="1"/>
              <a:t>DT11:</a:t>
            </a:r>
          </a:p>
          <a:p>
            <a:r>
              <a:rPr lang="en-US" noProof="1"/>
              <a:t>The Internet</a:t>
            </a:r>
          </a:p>
        </p:txBody>
      </p:sp>
      <p:cxnSp>
        <p:nvCxnSpPr>
          <p:cNvPr id="22" name="Straight Connector 21">
            <a:extLst>
              <a:ext uri="{FF2B5EF4-FFF2-40B4-BE49-F238E27FC236}">
                <a16:creationId xmlns:a16="http://schemas.microsoft.com/office/drawing/2014/main" id="{1B17638D-56AE-48AD-96C8-EE46229C744C}"/>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Graphic 8" descr="space radar outline">
            <a:extLst>
              <a:ext uri="{FF2B5EF4-FFF2-40B4-BE49-F238E27FC236}">
                <a16:creationId xmlns:a16="http://schemas.microsoft.com/office/drawing/2014/main" id="{52C1AEF9-C750-45F9-AD02-5447187F5716}"/>
              </a:ext>
            </a:extLst>
          </p:cNvPr>
          <p:cNvSpPr/>
          <p:nvPr/>
        </p:nvSpPr>
        <p:spPr>
          <a:xfrm rot="16731500">
            <a:off x="10654807" y="4433342"/>
            <a:ext cx="238125" cy="238125"/>
          </a:xfrm>
          <a:custGeom>
            <a:avLst/>
            <a:gdLst>
              <a:gd name="connsiteX0" fmla="*/ 145256 w 238125"/>
              <a:gd name="connsiteY0" fmla="*/ 159538 h 238125"/>
              <a:gd name="connsiteX1" fmla="*/ 150019 w 238125"/>
              <a:gd name="connsiteY1" fmla="*/ 154775 h 238125"/>
              <a:gd name="connsiteX2" fmla="*/ 150019 w 238125"/>
              <a:gd name="connsiteY2" fmla="*/ 145250 h 238125"/>
              <a:gd name="connsiteX3" fmla="*/ 145256 w 238125"/>
              <a:gd name="connsiteY3" fmla="*/ 140488 h 238125"/>
              <a:gd name="connsiteX4" fmla="*/ 140494 w 238125"/>
              <a:gd name="connsiteY4" fmla="*/ 145250 h 238125"/>
              <a:gd name="connsiteX5" fmla="*/ 140494 w 238125"/>
              <a:gd name="connsiteY5" fmla="*/ 154775 h 238125"/>
              <a:gd name="connsiteX6" fmla="*/ 145256 w 238125"/>
              <a:gd name="connsiteY6" fmla="*/ 159538 h 238125"/>
              <a:gd name="connsiteX7" fmla="*/ 234353 w 238125"/>
              <a:gd name="connsiteY7" fmla="*/ 122828 h 238125"/>
              <a:gd name="connsiteX8" fmla="*/ 196253 w 238125"/>
              <a:gd name="connsiteY8" fmla="*/ 84728 h 238125"/>
              <a:gd name="connsiteX9" fmla="*/ 192881 w 238125"/>
              <a:gd name="connsiteY9" fmla="*/ 83338 h 238125"/>
              <a:gd name="connsiteX10" fmla="*/ 97631 w 238125"/>
              <a:gd name="connsiteY10" fmla="*/ 83338 h 238125"/>
              <a:gd name="connsiteX11" fmla="*/ 93231 w 238125"/>
              <a:gd name="connsiteY11" fmla="*/ 86281 h 238125"/>
              <a:gd name="connsiteX12" fmla="*/ 94259 w 238125"/>
              <a:gd name="connsiteY12" fmla="*/ 91472 h 238125"/>
              <a:gd name="connsiteX13" fmla="*/ 114700 w 238125"/>
              <a:gd name="connsiteY13" fmla="*/ 111913 h 238125"/>
              <a:gd name="connsiteX14" fmla="*/ 73819 w 238125"/>
              <a:gd name="connsiteY14" fmla="*/ 111913 h 238125"/>
              <a:gd name="connsiteX15" fmla="*/ 73819 w 238125"/>
              <a:gd name="connsiteY15" fmla="*/ 45238 h 238125"/>
              <a:gd name="connsiteX16" fmla="*/ 88106 w 238125"/>
              <a:gd name="connsiteY16" fmla="*/ 45238 h 238125"/>
              <a:gd name="connsiteX17" fmla="*/ 92869 w 238125"/>
              <a:gd name="connsiteY17" fmla="*/ 40475 h 238125"/>
              <a:gd name="connsiteX18" fmla="*/ 92869 w 238125"/>
              <a:gd name="connsiteY18" fmla="*/ 21425 h 238125"/>
              <a:gd name="connsiteX19" fmla="*/ 88887 w 238125"/>
              <a:gd name="connsiteY19" fmla="*/ 16729 h 238125"/>
              <a:gd name="connsiteX20" fmla="*/ 31737 w 238125"/>
              <a:gd name="connsiteY20" fmla="*/ 7204 h 238125"/>
              <a:gd name="connsiteX21" fmla="*/ 27880 w 238125"/>
              <a:gd name="connsiteY21" fmla="*/ 8271 h 238125"/>
              <a:gd name="connsiteX22" fmla="*/ 26194 w 238125"/>
              <a:gd name="connsiteY22" fmla="*/ 11900 h 238125"/>
              <a:gd name="connsiteX23" fmla="*/ 26194 w 238125"/>
              <a:gd name="connsiteY23" fmla="*/ 40475 h 238125"/>
              <a:gd name="connsiteX24" fmla="*/ 30956 w 238125"/>
              <a:gd name="connsiteY24" fmla="*/ 45238 h 238125"/>
              <a:gd name="connsiteX25" fmla="*/ 64294 w 238125"/>
              <a:gd name="connsiteY25" fmla="*/ 45238 h 238125"/>
              <a:gd name="connsiteX26" fmla="*/ 64294 w 238125"/>
              <a:gd name="connsiteY26" fmla="*/ 111913 h 238125"/>
              <a:gd name="connsiteX27" fmla="*/ 40481 w 238125"/>
              <a:gd name="connsiteY27" fmla="*/ 111913 h 238125"/>
              <a:gd name="connsiteX28" fmla="*/ 26194 w 238125"/>
              <a:gd name="connsiteY28" fmla="*/ 126200 h 238125"/>
              <a:gd name="connsiteX29" fmla="*/ 26194 w 238125"/>
              <a:gd name="connsiteY29" fmla="*/ 164300 h 238125"/>
              <a:gd name="connsiteX30" fmla="*/ 40481 w 238125"/>
              <a:gd name="connsiteY30" fmla="*/ 178588 h 238125"/>
              <a:gd name="connsiteX31" fmla="*/ 76610 w 238125"/>
              <a:gd name="connsiteY31" fmla="*/ 178588 h 238125"/>
              <a:gd name="connsiteX32" fmla="*/ 52769 w 238125"/>
              <a:gd name="connsiteY32" fmla="*/ 202429 h 238125"/>
              <a:gd name="connsiteX33" fmla="*/ 30956 w 238125"/>
              <a:gd name="connsiteY33" fmla="*/ 188113 h 238125"/>
              <a:gd name="connsiteX34" fmla="*/ 7144 w 238125"/>
              <a:gd name="connsiteY34" fmla="*/ 211925 h 238125"/>
              <a:gd name="connsiteX35" fmla="*/ 30956 w 238125"/>
              <a:gd name="connsiteY35" fmla="*/ 235738 h 238125"/>
              <a:gd name="connsiteX36" fmla="*/ 54550 w 238125"/>
              <a:gd name="connsiteY36" fmla="*/ 214116 h 238125"/>
              <a:gd name="connsiteX37" fmla="*/ 90078 w 238125"/>
              <a:gd name="connsiteY37" fmla="*/ 178588 h 238125"/>
              <a:gd name="connsiteX38" fmla="*/ 111919 w 238125"/>
              <a:gd name="connsiteY38" fmla="*/ 178588 h 238125"/>
              <a:gd name="connsiteX39" fmla="*/ 111919 w 238125"/>
              <a:gd name="connsiteY39" fmla="*/ 188598 h 238125"/>
              <a:gd name="connsiteX40" fmla="*/ 92869 w 238125"/>
              <a:gd name="connsiteY40" fmla="*/ 211925 h 238125"/>
              <a:gd name="connsiteX41" fmla="*/ 116681 w 238125"/>
              <a:gd name="connsiteY41" fmla="*/ 235738 h 238125"/>
              <a:gd name="connsiteX42" fmla="*/ 140494 w 238125"/>
              <a:gd name="connsiteY42" fmla="*/ 211925 h 238125"/>
              <a:gd name="connsiteX43" fmla="*/ 121444 w 238125"/>
              <a:gd name="connsiteY43" fmla="*/ 188598 h 238125"/>
              <a:gd name="connsiteX44" fmla="*/ 121444 w 238125"/>
              <a:gd name="connsiteY44" fmla="*/ 178588 h 238125"/>
              <a:gd name="connsiteX45" fmla="*/ 143275 w 238125"/>
              <a:gd name="connsiteY45" fmla="*/ 178588 h 238125"/>
              <a:gd name="connsiteX46" fmla="*/ 178813 w 238125"/>
              <a:gd name="connsiteY46" fmla="*/ 214125 h 238125"/>
              <a:gd name="connsiteX47" fmla="*/ 202406 w 238125"/>
              <a:gd name="connsiteY47" fmla="*/ 235738 h 238125"/>
              <a:gd name="connsiteX48" fmla="*/ 226219 w 238125"/>
              <a:gd name="connsiteY48" fmla="*/ 211925 h 238125"/>
              <a:gd name="connsiteX49" fmla="*/ 202406 w 238125"/>
              <a:gd name="connsiteY49" fmla="*/ 188113 h 238125"/>
              <a:gd name="connsiteX50" fmla="*/ 180594 w 238125"/>
              <a:gd name="connsiteY50" fmla="*/ 202438 h 238125"/>
              <a:gd name="connsiteX51" fmla="*/ 156743 w 238125"/>
              <a:gd name="connsiteY51" fmla="*/ 178588 h 238125"/>
              <a:gd name="connsiteX52" fmla="*/ 192881 w 238125"/>
              <a:gd name="connsiteY52" fmla="*/ 178588 h 238125"/>
              <a:gd name="connsiteX53" fmla="*/ 207169 w 238125"/>
              <a:gd name="connsiteY53" fmla="*/ 164300 h 238125"/>
              <a:gd name="connsiteX54" fmla="*/ 207169 w 238125"/>
              <a:gd name="connsiteY54" fmla="*/ 130963 h 238125"/>
              <a:gd name="connsiteX55" fmla="*/ 230981 w 238125"/>
              <a:gd name="connsiteY55" fmla="*/ 130963 h 238125"/>
              <a:gd name="connsiteX56" fmla="*/ 235382 w 238125"/>
              <a:gd name="connsiteY56" fmla="*/ 128019 h 238125"/>
              <a:gd name="connsiteX57" fmla="*/ 234353 w 238125"/>
              <a:gd name="connsiteY57" fmla="*/ 122828 h 238125"/>
              <a:gd name="connsiteX58" fmla="*/ 45244 w 238125"/>
              <a:gd name="connsiteY58" fmla="*/ 211935 h 238125"/>
              <a:gd name="connsiteX59" fmla="*/ 30956 w 238125"/>
              <a:gd name="connsiteY59" fmla="*/ 226213 h 238125"/>
              <a:gd name="connsiteX60" fmla="*/ 16669 w 238125"/>
              <a:gd name="connsiteY60" fmla="*/ 211925 h 238125"/>
              <a:gd name="connsiteX61" fmla="*/ 30956 w 238125"/>
              <a:gd name="connsiteY61" fmla="*/ 197638 h 238125"/>
              <a:gd name="connsiteX62" fmla="*/ 45244 w 238125"/>
              <a:gd name="connsiteY62" fmla="*/ 211925 h 238125"/>
              <a:gd name="connsiteX63" fmla="*/ 45244 w 238125"/>
              <a:gd name="connsiteY63" fmla="*/ 211935 h 238125"/>
              <a:gd name="connsiteX64" fmla="*/ 202406 w 238125"/>
              <a:gd name="connsiteY64" fmla="*/ 197638 h 238125"/>
              <a:gd name="connsiteX65" fmla="*/ 216694 w 238125"/>
              <a:gd name="connsiteY65" fmla="*/ 211925 h 238125"/>
              <a:gd name="connsiteX66" fmla="*/ 202406 w 238125"/>
              <a:gd name="connsiteY66" fmla="*/ 226213 h 238125"/>
              <a:gd name="connsiteX67" fmla="*/ 188119 w 238125"/>
              <a:gd name="connsiteY67" fmla="*/ 211925 h 238125"/>
              <a:gd name="connsiteX68" fmla="*/ 202406 w 238125"/>
              <a:gd name="connsiteY68" fmla="*/ 197638 h 238125"/>
              <a:gd name="connsiteX69" fmla="*/ 109128 w 238125"/>
              <a:gd name="connsiteY69" fmla="*/ 92863 h 238125"/>
              <a:gd name="connsiteX70" fmla="*/ 143275 w 238125"/>
              <a:gd name="connsiteY70" fmla="*/ 92863 h 238125"/>
              <a:gd name="connsiteX71" fmla="*/ 171850 w 238125"/>
              <a:gd name="connsiteY71" fmla="*/ 121438 h 238125"/>
              <a:gd name="connsiteX72" fmla="*/ 137703 w 238125"/>
              <a:gd name="connsiteY72" fmla="*/ 121438 h 238125"/>
              <a:gd name="connsiteX73" fmla="*/ 109128 w 238125"/>
              <a:gd name="connsiteY73" fmla="*/ 92863 h 238125"/>
              <a:gd name="connsiteX74" fmla="*/ 35719 w 238125"/>
              <a:gd name="connsiteY74" fmla="*/ 35713 h 238125"/>
              <a:gd name="connsiteX75" fmla="*/ 35719 w 238125"/>
              <a:gd name="connsiteY75" fmla="*/ 17520 h 238125"/>
              <a:gd name="connsiteX76" fmla="*/ 83344 w 238125"/>
              <a:gd name="connsiteY76" fmla="*/ 25454 h 238125"/>
              <a:gd name="connsiteX77" fmla="*/ 83344 w 238125"/>
              <a:gd name="connsiteY77" fmla="*/ 35713 h 238125"/>
              <a:gd name="connsiteX78" fmla="*/ 35719 w 238125"/>
              <a:gd name="connsiteY78" fmla="*/ 35713 h 238125"/>
              <a:gd name="connsiteX79" fmla="*/ 130969 w 238125"/>
              <a:gd name="connsiteY79" fmla="*/ 211925 h 238125"/>
              <a:gd name="connsiteX80" fmla="*/ 116681 w 238125"/>
              <a:gd name="connsiteY80" fmla="*/ 226213 h 238125"/>
              <a:gd name="connsiteX81" fmla="*/ 102394 w 238125"/>
              <a:gd name="connsiteY81" fmla="*/ 211925 h 238125"/>
              <a:gd name="connsiteX82" fmla="*/ 116681 w 238125"/>
              <a:gd name="connsiteY82" fmla="*/ 197638 h 238125"/>
              <a:gd name="connsiteX83" fmla="*/ 130969 w 238125"/>
              <a:gd name="connsiteY83" fmla="*/ 211925 h 238125"/>
              <a:gd name="connsiteX84" fmla="*/ 197644 w 238125"/>
              <a:gd name="connsiteY84" fmla="*/ 164300 h 238125"/>
              <a:gd name="connsiteX85" fmla="*/ 192881 w 238125"/>
              <a:gd name="connsiteY85" fmla="*/ 169063 h 238125"/>
              <a:gd name="connsiteX86" fmla="*/ 40481 w 238125"/>
              <a:gd name="connsiteY86" fmla="*/ 169063 h 238125"/>
              <a:gd name="connsiteX87" fmla="*/ 35719 w 238125"/>
              <a:gd name="connsiteY87" fmla="*/ 164300 h 238125"/>
              <a:gd name="connsiteX88" fmla="*/ 35719 w 238125"/>
              <a:gd name="connsiteY88" fmla="*/ 126200 h 238125"/>
              <a:gd name="connsiteX89" fmla="*/ 40481 w 238125"/>
              <a:gd name="connsiteY89" fmla="*/ 121438 h 238125"/>
              <a:gd name="connsiteX90" fmla="*/ 124225 w 238125"/>
              <a:gd name="connsiteY90" fmla="*/ 121438 h 238125"/>
              <a:gd name="connsiteX91" fmla="*/ 132359 w 238125"/>
              <a:gd name="connsiteY91" fmla="*/ 129572 h 238125"/>
              <a:gd name="connsiteX92" fmla="*/ 135731 w 238125"/>
              <a:gd name="connsiteY92" fmla="*/ 130963 h 238125"/>
              <a:gd name="connsiteX93" fmla="*/ 197644 w 238125"/>
              <a:gd name="connsiteY93" fmla="*/ 130963 h 238125"/>
              <a:gd name="connsiteX94" fmla="*/ 197644 w 238125"/>
              <a:gd name="connsiteY94" fmla="*/ 164300 h 238125"/>
              <a:gd name="connsiteX95" fmla="*/ 185318 w 238125"/>
              <a:gd name="connsiteY95" fmla="*/ 121438 h 238125"/>
              <a:gd name="connsiteX96" fmla="*/ 156743 w 238125"/>
              <a:gd name="connsiteY96" fmla="*/ 92863 h 238125"/>
              <a:gd name="connsiteX97" fmla="*/ 190910 w 238125"/>
              <a:gd name="connsiteY97" fmla="*/ 92863 h 238125"/>
              <a:gd name="connsiteX98" fmla="*/ 219485 w 238125"/>
              <a:gd name="connsiteY98" fmla="*/ 121438 h 238125"/>
              <a:gd name="connsiteX99" fmla="*/ 185318 w 238125"/>
              <a:gd name="connsiteY99" fmla="*/ 121438 h 238125"/>
              <a:gd name="connsiteX100" fmla="*/ 164306 w 238125"/>
              <a:gd name="connsiteY100" fmla="*/ 159538 h 238125"/>
              <a:gd name="connsiteX101" fmla="*/ 169069 w 238125"/>
              <a:gd name="connsiteY101" fmla="*/ 154775 h 238125"/>
              <a:gd name="connsiteX102" fmla="*/ 169069 w 238125"/>
              <a:gd name="connsiteY102" fmla="*/ 145250 h 238125"/>
              <a:gd name="connsiteX103" fmla="*/ 164306 w 238125"/>
              <a:gd name="connsiteY103" fmla="*/ 140488 h 238125"/>
              <a:gd name="connsiteX104" fmla="*/ 159544 w 238125"/>
              <a:gd name="connsiteY104" fmla="*/ 145250 h 238125"/>
              <a:gd name="connsiteX105" fmla="*/ 159544 w 238125"/>
              <a:gd name="connsiteY105" fmla="*/ 154775 h 238125"/>
              <a:gd name="connsiteX106" fmla="*/ 164306 w 238125"/>
              <a:gd name="connsiteY106" fmla="*/ 159538 h 238125"/>
              <a:gd name="connsiteX107" fmla="*/ 78581 w 238125"/>
              <a:gd name="connsiteY107" fmla="*/ 130963 h 238125"/>
              <a:gd name="connsiteX108" fmla="*/ 50006 w 238125"/>
              <a:gd name="connsiteY108" fmla="*/ 130963 h 238125"/>
              <a:gd name="connsiteX109" fmla="*/ 45244 w 238125"/>
              <a:gd name="connsiteY109" fmla="*/ 135725 h 238125"/>
              <a:gd name="connsiteX110" fmla="*/ 45244 w 238125"/>
              <a:gd name="connsiteY110" fmla="*/ 154775 h 238125"/>
              <a:gd name="connsiteX111" fmla="*/ 50006 w 238125"/>
              <a:gd name="connsiteY111" fmla="*/ 159538 h 238125"/>
              <a:gd name="connsiteX112" fmla="*/ 78581 w 238125"/>
              <a:gd name="connsiteY112" fmla="*/ 159538 h 238125"/>
              <a:gd name="connsiteX113" fmla="*/ 83344 w 238125"/>
              <a:gd name="connsiteY113" fmla="*/ 154775 h 238125"/>
              <a:gd name="connsiteX114" fmla="*/ 83344 w 238125"/>
              <a:gd name="connsiteY114" fmla="*/ 135725 h 238125"/>
              <a:gd name="connsiteX115" fmla="*/ 78581 w 238125"/>
              <a:gd name="connsiteY115" fmla="*/ 130963 h 238125"/>
              <a:gd name="connsiteX116" fmla="*/ 73819 w 238125"/>
              <a:gd name="connsiteY116" fmla="*/ 150013 h 238125"/>
              <a:gd name="connsiteX117" fmla="*/ 54769 w 238125"/>
              <a:gd name="connsiteY117" fmla="*/ 150013 h 238125"/>
              <a:gd name="connsiteX118" fmla="*/ 54769 w 238125"/>
              <a:gd name="connsiteY118" fmla="*/ 140488 h 238125"/>
              <a:gd name="connsiteX119" fmla="*/ 73819 w 238125"/>
              <a:gd name="connsiteY119" fmla="*/ 140488 h 238125"/>
              <a:gd name="connsiteX120" fmla="*/ 73819 w 238125"/>
              <a:gd name="connsiteY120" fmla="*/ 150013 h 238125"/>
              <a:gd name="connsiteX121" fmla="*/ 183356 w 238125"/>
              <a:gd name="connsiteY121" fmla="*/ 159538 h 238125"/>
              <a:gd name="connsiteX122" fmla="*/ 188119 w 238125"/>
              <a:gd name="connsiteY122" fmla="*/ 154775 h 238125"/>
              <a:gd name="connsiteX123" fmla="*/ 188119 w 238125"/>
              <a:gd name="connsiteY123" fmla="*/ 145250 h 238125"/>
              <a:gd name="connsiteX124" fmla="*/ 183356 w 238125"/>
              <a:gd name="connsiteY124" fmla="*/ 140488 h 238125"/>
              <a:gd name="connsiteX125" fmla="*/ 178594 w 238125"/>
              <a:gd name="connsiteY125" fmla="*/ 145250 h 238125"/>
              <a:gd name="connsiteX126" fmla="*/ 178594 w 238125"/>
              <a:gd name="connsiteY126" fmla="*/ 154775 h 238125"/>
              <a:gd name="connsiteX127" fmla="*/ 183356 w 238125"/>
              <a:gd name="connsiteY127" fmla="*/ 1595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38125" h="238125">
                <a:moveTo>
                  <a:pt x="145256" y="159538"/>
                </a:moveTo>
                <a:cubicBezTo>
                  <a:pt x="147885" y="159538"/>
                  <a:pt x="150019" y="157404"/>
                  <a:pt x="150019" y="154775"/>
                </a:cubicBezTo>
                <a:lnTo>
                  <a:pt x="150019" y="145250"/>
                </a:lnTo>
                <a:cubicBezTo>
                  <a:pt x="150019" y="142621"/>
                  <a:pt x="147885" y="140488"/>
                  <a:pt x="145256" y="140488"/>
                </a:cubicBezTo>
                <a:cubicBezTo>
                  <a:pt x="142627" y="140488"/>
                  <a:pt x="140494" y="142621"/>
                  <a:pt x="140494" y="145250"/>
                </a:cubicBezTo>
                <a:lnTo>
                  <a:pt x="140494" y="154775"/>
                </a:lnTo>
                <a:cubicBezTo>
                  <a:pt x="140494" y="157404"/>
                  <a:pt x="142627" y="159538"/>
                  <a:pt x="145256" y="159538"/>
                </a:cubicBezTo>
                <a:close/>
                <a:moveTo>
                  <a:pt x="234353" y="122828"/>
                </a:moveTo>
                <a:lnTo>
                  <a:pt x="196253" y="84728"/>
                </a:lnTo>
                <a:cubicBezTo>
                  <a:pt x="195358" y="83842"/>
                  <a:pt x="194148" y="83338"/>
                  <a:pt x="192881" y="83338"/>
                </a:cubicBezTo>
                <a:lnTo>
                  <a:pt x="97631" y="83338"/>
                </a:lnTo>
                <a:cubicBezTo>
                  <a:pt x="95707" y="83338"/>
                  <a:pt x="93964" y="84500"/>
                  <a:pt x="93231" y="86281"/>
                </a:cubicBezTo>
                <a:cubicBezTo>
                  <a:pt x="92488" y="88062"/>
                  <a:pt x="92897" y="90110"/>
                  <a:pt x="94259" y="91472"/>
                </a:cubicBezTo>
                <a:lnTo>
                  <a:pt x="114700" y="111913"/>
                </a:lnTo>
                <a:lnTo>
                  <a:pt x="73819" y="111913"/>
                </a:lnTo>
                <a:lnTo>
                  <a:pt x="73819" y="45238"/>
                </a:lnTo>
                <a:lnTo>
                  <a:pt x="88106" y="45238"/>
                </a:lnTo>
                <a:cubicBezTo>
                  <a:pt x="90735" y="45238"/>
                  <a:pt x="92869" y="43104"/>
                  <a:pt x="92869" y="40475"/>
                </a:cubicBezTo>
                <a:lnTo>
                  <a:pt x="92869" y="21425"/>
                </a:lnTo>
                <a:cubicBezTo>
                  <a:pt x="92869" y="19101"/>
                  <a:pt x="91183" y="17110"/>
                  <a:pt x="88887" y="16729"/>
                </a:cubicBezTo>
                <a:lnTo>
                  <a:pt x="31737" y="7204"/>
                </a:lnTo>
                <a:cubicBezTo>
                  <a:pt x="30375" y="6985"/>
                  <a:pt x="28946" y="7366"/>
                  <a:pt x="27880" y="8271"/>
                </a:cubicBezTo>
                <a:cubicBezTo>
                  <a:pt x="26803" y="9166"/>
                  <a:pt x="26194" y="10500"/>
                  <a:pt x="26194" y="11900"/>
                </a:cubicBezTo>
                <a:lnTo>
                  <a:pt x="26194" y="40475"/>
                </a:lnTo>
                <a:cubicBezTo>
                  <a:pt x="26194" y="43104"/>
                  <a:pt x="28327" y="45238"/>
                  <a:pt x="30956" y="45238"/>
                </a:cubicBezTo>
                <a:lnTo>
                  <a:pt x="64294" y="45238"/>
                </a:lnTo>
                <a:lnTo>
                  <a:pt x="64294" y="111913"/>
                </a:lnTo>
                <a:lnTo>
                  <a:pt x="40481" y="111913"/>
                </a:lnTo>
                <a:cubicBezTo>
                  <a:pt x="32604" y="111913"/>
                  <a:pt x="26194" y="118323"/>
                  <a:pt x="26194" y="126200"/>
                </a:cubicBezTo>
                <a:lnTo>
                  <a:pt x="26194" y="164300"/>
                </a:lnTo>
                <a:cubicBezTo>
                  <a:pt x="26194" y="172177"/>
                  <a:pt x="32604" y="178588"/>
                  <a:pt x="40481" y="178588"/>
                </a:cubicBezTo>
                <a:lnTo>
                  <a:pt x="76610" y="178588"/>
                </a:lnTo>
                <a:lnTo>
                  <a:pt x="52769" y="202429"/>
                </a:lnTo>
                <a:cubicBezTo>
                  <a:pt x="49082" y="194018"/>
                  <a:pt x="40700" y="188113"/>
                  <a:pt x="30956" y="188113"/>
                </a:cubicBezTo>
                <a:cubicBezTo>
                  <a:pt x="17831" y="188113"/>
                  <a:pt x="7144" y="198800"/>
                  <a:pt x="7144" y="211925"/>
                </a:cubicBezTo>
                <a:cubicBezTo>
                  <a:pt x="7144" y="225050"/>
                  <a:pt x="17831" y="235738"/>
                  <a:pt x="30956" y="235738"/>
                </a:cubicBezTo>
                <a:cubicBezTo>
                  <a:pt x="43329" y="235738"/>
                  <a:pt x="53416" y="226203"/>
                  <a:pt x="54550" y="214116"/>
                </a:cubicBezTo>
                <a:lnTo>
                  <a:pt x="90078" y="178588"/>
                </a:lnTo>
                <a:lnTo>
                  <a:pt x="111919" y="178588"/>
                </a:lnTo>
                <a:lnTo>
                  <a:pt x="111919" y="188598"/>
                </a:lnTo>
                <a:cubicBezTo>
                  <a:pt x="101060" y="190808"/>
                  <a:pt x="92869" y="200428"/>
                  <a:pt x="92869" y="211925"/>
                </a:cubicBezTo>
                <a:cubicBezTo>
                  <a:pt x="92869" y="225050"/>
                  <a:pt x="103556" y="235738"/>
                  <a:pt x="116681" y="235738"/>
                </a:cubicBezTo>
                <a:cubicBezTo>
                  <a:pt x="129807" y="235738"/>
                  <a:pt x="140494" y="225050"/>
                  <a:pt x="140494" y="211925"/>
                </a:cubicBezTo>
                <a:cubicBezTo>
                  <a:pt x="140494" y="200428"/>
                  <a:pt x="132293" y="190808"/>
                  <a:pt x="121444" y="188598"/>
                </a:cubicBezTo>
                <a:lnTo>
                  <a:pt x="121444" y="178588"/>
                </a:lnTo>
                <a:lnTo>
                  <a:pt x="143275" y="178588"/>
                </a:lnTo>
                <a:lnTo>
                  <a:pt x="178813" y="214125"/>
                </a:lnTo>
                <a:cubicBezTo>
                  <a:pt x="179946" y="226203"/>
                  <a:pt x="190033" y="235738"/>
                  <a:pt x="202406" y="235738"/>
                </a:cubicBezTo>
                <a:cubicBezTo>
                  <a:pt x="215532" y="235738"/>
                  <a:pt x="226219" y="225050"/>
                  <a:pt x="226219" y="211925"/>
                </a:cubicBezTo>
                <a:cubicBezTo>
                  <a:pt x="226219" y="198800"/>
                  <a:pt x="215532" y="188113"/>
                  <a:pt x="202406" y="188113"/>
                </a:cubicBezTo>
                <a:cubicBezTo>
                  <a:pt x="192653" y="188113"/>
                  <a:pt x="184271" y="194028"/>
                  <a:pt x="180594" y="202438"/>
                </a:cubicBezTo>
                <a:lnTo>
                  <a:pt x="156743" y="178588"/>
                </a:lnTo>
                <a:lnTo>
                  <a:pt x="192881" y="178588"/>
                </a:lnTo>
                <a:cubicBezTo>
                  <a:pt x="200758" y="178588"/>
                  <a:pt x="207169" y="172177"/>
                  <a:pt x="207169" y="164300"/>
                </a:cubicBezTo>
                <a:lnTo>
                  <a:pt x="207169" y="130963"/>
                </a:lnTo>
                <a:lnTo>
                  <a:pt x="230981" y="130963"/>
                </a:lnTo>
                <a:cubicBezTo>
                  <a:pt x="232905" y="130963"/>
                  <a:pt x="234648" y="129800"/>
                  <a:pt x="235382" y="128019"/>
                </a:cubicBezTo>
                <a:cubicBezTo>
                  <a:pt x="236125" y="126238"/>
                  <a:pt x="235715" y="124190"/>
                  <a:pt x="234353" y="122828"/>
                </a:cubicBezTo>
                <a:close/>
                <a:moveTo>
                  <a:pt x="45244" y="211935"/>
                </a:moveTo>
                <a:cubicBezTo>
                  <a:pt x="45234" y="219802"/>
                  <a:pt x="38824" y="226213"/>
                  <a:pt x="30956" y="226213"/>
                </a:cubicBezTo>
                <a:cubicBezTo>
                  <a:pt x="23079" y="226213"/>
                  <a:pt x="16669" y="219802"/>
                  <a:pt x="16669" y="211925"/>
                </a:cubicBezTo>
                <a:cubicBezTo>
                  <a:pt x="16669" y="204048"/>
                  <a:pt x="23079" y="197638"/>
                  <a:pt x="30956" y="197638"/>
                </a:cubicBezTo>
                <a:cubicBezTo>
                  <a:pt x="38833" y="197638"/>
                  <a:pt x="45244" y="204048"/>
                  <a:pt x="45244" y="211925"/>
                </a:cubicBezTo>
                <a:cubicBezTo>
                  <a:pt x="45244" y="211925"/>
                  <a:pt x="45244" y="211925"/>
                  <a:pt x="45244" y="211935"/>
                </a:cubicBezTo>
                <a:close/>
                <a:moveTo>
                  <a:pt x="202406" y="197638"/>
                </a:moveTo>
                <a:cubicBezTo>
                  <a:pt x="210283" y="197638"/>
                  <a:pt x="216694" y="204048"/>
                  <a:pt x="216694" y="211925"/>
                </a:cubicBezTo>
                <a:cubicBezTo>
                  <a:pt x="216694" y="219802"/>
                  <a:pt x="210283" y="226213"/>
                  <a:pt x="202406" y="226213"/>
                </a:cubicBezTo>
                <a:cubicBezTo>
                  <a:pt x="194529" y="226213"/>
                  <a:pt x="188119" y="219802"/>
                  <a:pt x="188119" y="211925"/>
                </a:cubicBezTo>
                <a:cubicBezTo>
                  <a:pt x="188119" y="204048"/>
                  <a:pt x="194529" y="197638"/>
                  <a:pt x="202406" y="197638"/>
                </a:cubicBezTo>
                <a:close/>
                <a:moveTo>
                  <a:pt x="109128" y="92863"/>
                </a:moveTo>
                <a:lnTo>
                  <a:pt x="143275" y="92863"/>
                </a:lnTo>
                <a:lnTo>
                  <a:pt x="171850" y="121438"/>
                </a:lnTo>
                <a:lnTo>
                  <a:pt x="137703" y="121438"/>
                </a:lnTo>
                <a:lnTo>
                  <a:pt x="109128" y="92863"/>
                </a:lnTo>
                <a:close/>
                <a:moveTo>
                  <a:pt x="35719" y="35713"/>
                </a:moveTo>
                <a:lnTo>
                  <a:pt x="35719" y="17520"/>
                </a:lnTo>
                <a:lnTo>
                  <a:pt x="83344" y="25454"/>
                </a:lnTo>
                <a:lnTo>
                  <a:pt x="83344" y="35713"/>
                </a:lnTo>
                <a:lnTo>
                  <a:pt x="35719" y="35713"/>
                </a:lnTo>
                <a:close/>
                <a:moveTo>
                  <a:pt x="130969" y="211925"/>
                </a:moveTo>
                <a:cubicBezTo>
                  <a:pt x="130969" y="219802"/>
                  <a:pt x="124558" y="226213"/>
                  <a:pt x="116681" y="226213"/>
                </a:cubicBezTo>
                <a:cubicBezTo>
                  <a:pt x="108804" y="226213"/>
                  <a:pt x="102394" y="219802"/>
                  <a:pt x="102394" y="211925"/>
                </a:cubicBezTo>
                <a:cubicBezTo>
                  <a:pt x="102394" y="204048"/>
                  <a:pt x="108804" y="197638"/>
                  <a:pt x="116681" y="197638"/>
                </a:cubicBezTo>
                <a:cubicBezTo>
                  <a:pt x="124558" y="197638"/>
                  <a:pt x="130969" y="204048"/>
                  <a:pt x="130969" y="211925"/>
                </a:cubicBezTo>
                <a:close/>
                <a:moveTo>
                  <a:pt x="197644" y="164300"/>
                </a:moveTo>
                <a:cubicBezTo>
                  <a:pt x="197644" y="166929"/>
                  <a:pt x="195510" y="169063"/>
                  <a:pt x="192881" y="169063"/>
                </a:cubicBezTo>
                <a:lnTo>
                  <a:pt x="40481" y="169063"/>
                </a:lnTo>
                <a:cubicBezTo>
                  <a:pt x="37852" y="169063"/>
                  <a:pt x="35719" y="166929"/>
                  <a:pt x="35719" y="164300"/>
                </a:cubicBezTo>
                <a:lnTo>
                  <a:pt x="35719" y="126200"/>
                </a:lnTo>
                <a:cubicBezTo>
                  <a:pt x="35719" y="123571"/>
                  <a:pt x="37852" y="121438"/>
                  <a:pt x="40481" y="121438"/>
                </a:cubicBezTo>
                <a:lnTo>
                  <a:pt x="124225" y="121438"/>
                </a:lnTo>
                <a:lnTo>
                  <a:pt x="132359" y="129572"/>
                </a:lnTo>
                <a:cubicBezTo>
                  <a:pt x="133255" y="130458"/>
                  <a:pt x="134464" y="130963"/>
                  <a:pt x="135731" y="130963"/>
                </a:cubicBezTo>
                <a:lnTo>
                  <a:pt x="197644" y="130963"/>
                </a:lnTo>
                <a:lnTo>
                  <a:pt x="197644" y="164300"/>
                </a:lnTo>
                <a:close/>
                <a:moveTo>
                  <a:pt x="185318" y="121438"/>
                </a:moveTo>
                <a:lnTo>
                  <a:pt x="156743" y="92863"/>
                </a:lnTo>
                <a:lnTo>
                  <a:pt x="190910" y="92863"/>
                </a:lnTo>
                <a:lnTo>
                  <a:pt x="219485" y="121438"/>
                </a:lnTo>
                <a:lnTo>
                  <a:pt x="185318" y="121438"/>
                </a:lnTo>
                <a:close/>
                <a:moveTo>
                  <a:pt x="164306" y="159538"/>
                </a:moveTo>
                <a:cubicBezTo>
                  <a:pt x="166935" y="159538"/>
                  <a:pt x="169069" y="157404"/>
                  <a:pt x="169069" y="154775"/>
                </a:cubicBezTo>
                <a:lnTo>
                  <a:pt x="169069" y="145250"/>
                </a:lnTo>
                <a:cubicBezTo>
                  <a:pt x="169069" y="142621"/>
                  <a:pt x="166935" y="140488"/>
                  <a:pt x="164306" y="140488"/>
                </a:cubicBezTo>
                <a:cubicBezTo>
                  <a:pt x="161677" y="140488"/>
                  <a:pt x="159544" y="142621"/>
                  <a:pt x="159544" y="145250"/>
                </a:cubicBezTo>
                <a:lnTo>
                  <a:pt x="159544" y="154775"/>
                </a:lnTo>
                <a:cubicBezTo>
                  <a:pt x="159544" y="157404"/>
                  <a:pt x="161677" y="159538"/>
                  <a:pt x="164306" y="159538"/>
                </a:cubicBezTo>
                <a:close/>
                <a:moveTo>
                  <a:pt x="78581" y="130963"/>
                </a:moveTo>
                <a:lnTo>
                  <a:pt x="50006" y="130963"/>
                </a:lnTo>
                <a:cubicBezTo>
                  <a:pt x="47377" y="130963"/>
                  <a:pt x="45244" y="133096"/>
                  <a:pt x="45244" y="135725"/>
                </a:cubicBezTo>
                <a:lnTo>
                  <a:pt x="45244" y="154775"/>
                </a:lnTo>
                <a:cubicBezTo>
                  <a:pt x="45244" y="157404"/>
                  <a:pt x="47377" y="159538"/>
                  <a:pt x="50006" y="159538"/>
                </a:cubicBezTo>
                <a:lnTo>
                  <a:pt x="78581" y="159538"/>
                </a:lnTo>
                <a:cubicBezTo>
                  <a:pt x="81210" y="159538"/>
                  <a:pt x="83344" y="157404"/>
                  <a:pt x="83344" y="154775"/>
                </a:cubicBezTo>
                <a:lnTo>
                  <a:pt x="83344" y="135725"/>
                </a:lnTo>
                <a:cubicBezTo>
                  <a:pt x="83344" y="133096"/>
                  <a:pt x="81210" y="130963"/>
                  <a:pt x="78581" y="130963"/>
                </a:cubicBezTo>
                <a:close/>
                <a:moveTo>
                  <a:pt x="73819" y="150013"/>
                </a:moveTo>
                <a:lnTo>
                  <a:pt x="54769" y="150013"/>
                </a:lnTo>
                <a:lnTo>
                  <a:pt x="54769" y="140488"/>
                </a:lnTo>
                <a:lnTo>
                  <a:pt x="73819" y="140488"/>
                </a:lnTo>
                <a:lnTo>
                  <a:pt x="73819" y="150013"/>
                </a:lnTo>
                <a:close/>
                <a:moveTo>
                  <a:pt x="183356" y="159538"/>
                </a:moveTo>
                <a:cubicBezTo>
                  <a:pt x="185985" y="159538"/>
                  <a:pt x="188119" y="157404"/>
                  <a:pt x="188119" y="154775"/>
                </a:cubicBezTo>
                <a:lnTo>
                  <a:pt x="188119" y="145250"/>
                </a:lnTo>
                <a:cubicBezTo>
                  <a:pt x="188119" y="142621"/>
                  <a:pt x="185985" y="140488"/>
                  <a:pt x="183356" y="140488"/>
                </a:cubicBezTo>
                <a:cubicBezTo>
                  <a:pt x="180727" y="140488"/>
                  <a:pt x="178594" y="142621"/>
                  <a:pt x="178594" y="145250"/>
                </a:cubicBezTo>
                <a:lnTo>
                  <a:pt x="178594" y="154775"/>
                </a:lnTo>
                <a:cubicBezTo>
                  <a:pt x="178594" y="157404"/>
                  <a:pt x="180727" y="159538"/>
                  <a:pt x="183356" y="159538"/>
                </a:cubicBezTo>
                <a:close/>
              </a:path>
            </a:pathLst>
          </a:custGeom>
          <a:solidFill>
            <a:schemeClr val="bg1"/>
          </a:solidFill>
          <a:ln w="9525" cap="flat">
            <a:noFill/>
            <a:prstDash val="solid"/>
            <a:miter/>
          </a:ln>
        </p:spPr>
        <p:txBody>
          <a:bodyPr rtlCol="0" anchor="ctr"/>
          <a:lstStyle/>
          <a:p>
            <a:endParaRPr lang="en-US" dirty="0"/>
          </a:p>
        </p:txBody>
      </p:sp>
      <p:pic>
        <p:nvPicPr>
          <p:cNvPr id="6" name="Picture Placeholder 5"/>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0932" r="10932"/>
          <a:stretch>
            <a:fillRect/>
          </a:stretch>
        </p:blipFill>
        <p:spPr/>
      </p:pic>
    </p:spTree>
    <p:extLst>
      <p:ext uri="{BB962C8B-B14F-4D97-AF65-F5344CB8AC3E}">
        <p14:creationId xmlns:p14="http://schemas.microsoft.com/office/powerpoint/2010/main" val="47351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Search engine</a:t>
            </a:r>
          </a:p>
        </p:txBody>
      </p:sp>
      <p:sp>
        <p:nvSpPr>
          <p:cNvPr id="10" name="Rectangle 9"/>
          <p:cNvSpPr/>
          <p:nvPr/>
        </p:nvSpPr>
        <p:spPr>
          <a:xfrm>
            <a:off x="309632" y="724957"/>
            <a:ext cx="5472113" cy="345515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a:t>1</a:t>
            </a:r>
            <a:endParaRPr lang="en-GB" b="1" dirty="0"/>
          </a:p>
        </p:txBody>
      </p:sp>
      <p:sp>
        <p:nvSpPr>
          <p:cNvPr id="13" name="Rectangle 12"/>
          <p:cNvSpPr/>
          <p:nvPr/>
        </p:nvSpPr>
        <p:spPr>
          <a:xfrm>
            <a:off x="6096000" y="724958"/>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8" y="1172513"/>
            <a:ext cx="5896133" cy="132317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u="sng" dirty="0">
                <a:solidFill>
                  <a:schemeClr val="tx1"/>
                </a:solidFill>
                <a:latin typeface="+mj-lt"/>
              </a:rPr>
              <a:t>What is a search engine?</a:t>
            </a:r>
          </a:p>
          <a:p>
            <a:pPr algn="ctr"/>
            <a:endParaRPr lang="en-GB" sz="1600" u="sng" dirty="0">
              <a:solidFill>
                <a:schemeClr val="tx1"/>
              </a:solidFill>
              <a:latin typeface="+mj-lt"/>
            </a:endParaRPr>
          </a:p>
          <a:p>
            <a:pPr algn="ctr"/>
            <a:r>
              <a:rPr lang="en-GB" sz="1600" dirty="0">
                <a:solidFill>
                  <a:schemeClr val="tx1"/>
                </a:solidFill>
                <a:latin typeface="+mj-lt"/>
              </a:rPr>
              <a:t>A program that searches for and identifies items in a database that correspond to keywords or characters specified by the user, used especially for finding particular sites on the World Wide Web.</a:t>
            </a:r>
          </a:p>
          <a:p>
            <a:pPr algn="ctr"/>
            <a:endParaRPr lang="en-GB" sz="1600" u="sng" dirty="0">
              <a:solidFill>
                <a:schemeClr val="tx1"/>
              </a:solidFill>
              <a:latin typeface="+mj-lt"/>
            </a:endParaRPr>
          </a:p>
        </p:txBody>
      </p:sp>
      <p:sp>
        <p:nvSpPr>
          <p:cNvPr id="17" name="Rectangle 16"/>
          <p:cNvSpPr/>
          <p:nvPr/>
        </p:nvSpPr>
        <p:spPr>
          <a:xfrm>
            <a:off x="6095998" y="2569913"/>
            <a:ext cx="5896133" cy="3842869"/>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u="sng" dirty="0">
                <a:solidFill>
                  <a:schemeClr val="tx1"/>
                </a:solidFill>
                <a:latin typeface="+mj-lt"/>
              </a:rPr>
              <a:t>How does a search engine work?</a:t>
            </a:r>
          </a:p>
          <a:p>
            <a:pPr algn="ctr"/>
            <a:endParaRPr lang="en-GB" sz="1600" u="sng" dirty="0">
              <a:solidFill>
                <a:schemeClr val="tx1"/>
              </a:solidFill>
              <a:latin typeface="+mj-lt"/>
            </a:endParaRPr>
          </a:p>
          <a:p>
            <a:pPr algn="ctr"/>
            <a:r>
              <a:rPr lang="en-GB" sz="1600" dirty="0">
                <a:solidFill>
                  <a:schemeClr val="tx1"/>
                </a:solidFill>
                <a:latin typeface="+mj-lt"/>
              </a:rPr>
              <a:t>A search engine is where the user enters a series of key words into a search bar and a web crawler searches around the database of websites (the index) for matching words. The search engine uses algorithms to bring back the best results that include the search terms. The results are ranked into order and the best results are displayed on the user’s computer. </a:t>
            </a:r>
          </a:p>
        </p:txBody>
      </p:sp>
      <p:sp>
        <p:nvSpPr>
          <p:cNvPr id="23" name="Rectangle 22">
            <a:extLst>
              <a:ext uri="{FF2B5EF4-FFF2-40B4-BE49-F238E27FC236}">
                <a16:creationId xmlns:a16="http://schemas.microsoft.com/office/drawing/2014/main" id="{5BBAF2DF-722A-4407-AD97-610469CF2655}"/>
              </a:ext>
            </a:extLst>
          </p:cNvPr>
          <p:cNvSpPr/>
          <p:nvPr/>
        </p:nvSpPr>
        <p:spPr>
          <a:xfrm>
            <a:off x="309632" y="4364655"/>
            <a:ext cx="5472113" cy="2048128"/>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u="sng" dirty="0">
                <a:solidFill>
                  <a:schemeClr val="tx1"/>
                </a:solidFill>
                <a:latin typeface="+mj-lt"/>
              </a:rPr>
              <a:t>One common algorithm used by search engines is known as the page rank algorithm – how does this work?</a:t>
            </a:r>
          </a:p>
          <a:p>
            <a:pPr algn="ctr"/>
            <a:endParaRPr lang="en-GB" sz="1600" u="sng" dirty="0">
              <a:solidFill>
                <a:schemeClr val="tx1"/>
              </a:solidFill>
              <a:latin typeface="+mj-lt"/>
            </a:endParaRPr>
          </a:p>
          <a:p>
            <a:pPr algn="ctr"/>
            <a:r>
              <a:rPr lang="en-GB" sz="1600" dirty="0">
                <a:solidFill>
                  <a:schemeClr val="tx1"/>
                </a:solidFill>
                <a:latin typeface="+mj-lt"/>
              </a:rPr>
              <a:t>PageRank is an algorithm used by Google Search to rank web pages in their search engine results. PageRank is a way of measuring the importance of website pages. PageRank works by counting the number and quality of links to a page to determine a rough estimate of how important the website is. </a:t>
            </a:r>
          </a:p>
          <a:p>
            <a:pPr algn="ctr"/>
            <a:endParaRPr lang="en-GB" sz="1600" u="sng" dirty="0">
              <a:solidFill>
                <a:schemeClr val="tx1"/>
              </a:solidFill>
              <a:latin typeface="+mj-lt"/>
            </a:endParaRPr>
          </a:p>
          <a:p>
            <a:pPr algn="ctr"/>
            <a:endParaRPr lang="en-GB" sz="1600" u="sng" dirty="0">
              <a:solidFill>
                <a:schemeClr val="tx1"/>
              </a:solidFill>
              <a:latin typeface="+mj-lt"/>
            </a:endParaRPr>
          </a:p>
        </p:txBody>
      </p:sp>
      <p:pic>
        <p:nvPicPr>
          <p:cNvPr id="2" name="Picture 1">
            <a:extLst>
              <a:ext uri="{FF2B5EF4-FFF2-40B4-BE49-F238E27FC236}">
                <a16:creationId xmlns:a16="http://schemas.microsoft.com/office/drawing/2014/main" id="{AF059FD3-2355-41E4-A2FF-97B9DFBF4465}"/>
              </a:ext>
            </a:extLst>
          </p:cNvPr>
          <p:cNvPicPr>
            <a:picLocks noChangeAspect="1"/>
          </p:cNvPicPr>
          <p:nvPr/>
        </p:nvPicPr>
        <p:blipFill>
          <a:blip r:embed="rId3"/>
          <a:stretch>
            <a:fillRect/>
          </a:stretch>
        </p:blipFill>
        <p:spPr>
          <a:xfrm>
            <a:off x="467177" y="892175"/>
            <a:ext cx="5206611" cy="3084739"/>
          </a:xfrm>
          <a:prstGeom prst="rect">
            <a:avLst/>
          </a:prstGeom>
        </p:spPr>
      </p:pic>
    </p:spTree>
    <p:extLst>
      <p:ext uri="{BB962C8B-B14F-4D97-AF65-F5344CB8AC3E}">
        <p14:creationId xmlns:p14="http://schemas.microsoft.com/office/powerpoint/2010/main" val="4006975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Internet Service Provider (ISP)</a:t>
            </a:r>
          </a:p>
        </p:txBody>
      </p:sp>
      <p:sp>
        <p:nvSpPr>
          <p:cNvPr id="10" name="Rectangle 9"/>
          <p:cNvSpPr/>
          <p:nvPr/>
        </p:nvSpPr>
        <p:spPr>
          <a:xfrm>
            <a:off x="309632" y="724957"/>
            <a:ext cx="5472113" cy="431149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a:t>1</a:t>
            </a:r>
            <a:endParaRPr lang="en-GB" b="1" dirty="0"/>
          </a:p>
        </p:txBody>
      </p:sp>
      <p:sp>
        <p:nvSpPr>
          <p:cNvPr id="13" name="Rectangle 12"/>
          <p:cNvSpPr/>
          <p:nvPr/>
        </p:nvSpPr>
        <p:spPr>
          <a:xfrm>
            <a:off x="6096000" y="724958"/>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60373"/>
            <a:ext cx="5896133" cy="132317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u="sng" dirty="0">
                <a:solidFill>
                  <a:schemeClr val="tx1"/>
                </a:solidFill>
                <a:latin typeface="+mj-lt"/>
              </a:rPr>
              <a:t>What is meant by an internet service provider?</a:t>
            </a:r>
          </a:p>
          <a:p>
            <a:pPr algn="ctr"/>
            <a:endParaRPr lang="en-GB" sz="1600" u="sng" dirty="0">
              <a:solidFill>
                <a:schemeClr val="tx1"/>
              </a:solidFill>
              <a:latin typeface="+mj-lt"/>
            </a:endParaRPr>
          </a:p>
        </p:txBody>
      </p:sp>
      <p:sp>
        <p:nvSpPr>
          <p:cNvPr id="17" name="Rectangle 16"/>
          <p:cNvSpPr/>
          <p:nvPr/>
        </p:nvSpPr>
        <p:spPr>
          <a:xfrm>
            <a:off x="6095998" y="2686360"/>
            <a:ext cx="5896133" cy="195821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u="sng" dirty="0">
                <a:solidFill>
                  <a:schemeClr val="tx1"/>
                </a:solidFill>
                <a:latin typeface="+mj-lt"/>
              </a:rPr>
              <a:t>List a range of services provided by an Internet Service Provider (ISP)</a:t>
            </a:r>
          </a:p>
          <a:p>
            <a:pPr algn="ctr"/>
            <a:endParaRPr lang="en-GB" sz="1600" u="sng" dirty="0">
              <a:solidFill>
                <a:schemeClr val="tx1"/>
              </a:solidFill>
              <a:latin typeface="+mj-lt"/>
            </a:endParaRPr>
          </a:p>
        </p:txBody>
      </p:sp>
      <p:sp>
        <p:nvSpPr>
          <p:cNvPr id="22" name="Rectangle 21">
            <a:extLst>
              <a:ext uri="{FF2B5EF4-FFF2-40B4-BE49-F238E27FC236}">
                <a16:creationId xmlns:a16="http://schemas.microsoft.com/office/drawing/2014/main" id="{DDAF73EF-6356-4A38-8B78-E12BBB42ECF9}"/>
              </a:ext>
            </a:extLst>
          </p:cNvPr>
          <p:cNvSpPr/>
          <p:nvPr/>
        </p:nvSpPr>
        <p:spPr>
          <a:xfrm>
            <a:off x="6095997" y="4709894"/>
            <a:ext cx="5896133" cy="184089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u="sng" dirty="0">
                <a:solidFill>
                  <a:schemeClr val="tx1"/>
                </a:solidFill>
                <a:latin typeface="+mj-lt"/>
              </a:rPr>
              <a:t>Once you have access to the internet, you will use a web server. </a:t>
            </a:r>
          </a:p>
          <a:p>
            <a:pPr algn="ctr"/>
            <a:r>
              <a:rPr lang="en-GB" sz="1600" u="sng" dirty="0">
                <a:solidFill>
                  <a:schemeClr val="tx1"/>
                </a:solidFill>
                <a:latin typeface="+mj-lt"/>
              </a:rPr>
              <a:t>What is meant by a web server?</a:t>
            </a:r>
          </a:p>
          <a:p>
            <a:pPr algn="ctr"/>
            <a:endParaRPr lang="en-GB" sz="1600" u="sng" dirty="0">
              <a:solidFill>
                <a:schemeClr val="tx1"/>
              </a:solidFill>
              <a:latin typeface="+mj-lt"/>
            </a:endParaRPr>
          </a:p>
          <a:p>
            <a:pPr algn="ctr"/>
            <a:endParaRPr lang="en-GB" sz="1600" u="sng" dirty="0">
              <a:solidFill>
                <a:schemeClr val="tx1"/>
              </a:solidFill>
              <a:latin typeface="+mj-lt"/>
            </a:endParaRPr>
          </a:p>
        </p:txBody>
      </p:sp>
      <p:sp>
        <p:nvSpPr>
          <p:cNvPr id="23" name="Rectangle 22">
            <a:extLst>
              <a:ext uri="{FF2B5EF4-FFF2-40B4-BE49-F238E27FC236}">
                <a16:creationId xmlns:a16="http://schemas.microsoft.com/office/drawing/2014/main" id="{5BBAF2DF-722A-4407-AD97-610469CF2655}"/>
              </a:ext>
            </a:extLst>
          </p:cNvPr>
          <p:cNvSpPr/>
          <p:nvPr/>
        </p:nvSpPr>
        <p:spPr>
          <a:xfrm>
            <a:off x="309632" y="5227614"/>
            <a:ext cx="5472113" cy="132317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u="sng" dirty="0">
                <a:solidFill>
                  <a:schemeClr val="tx1"/>
                </a:solidFill>
                <a:latin typeface="+mj-lt"/>
              </a:rPr>
              <a:t>HTTP servers store the Internet's data and provide the data when it is requested by HTTP clients.</a:t>
            </a:r>
          </a:p>
          <a:p>
            <a:pPr algn="ctr"/>
            <a:r>
              <a:rPr lang="en-GB" sz="1600" u="sng" dirty="0">
                <a:solidFill>
                  <a:schemeClr val="tx1"/>
                </a:solidFill>
                <a:latin typeface="+mj-lt"/>
              </a:rPr>
              <a:t>Who is the client?</a:t>
            </a:r>
          </a:p>
          <a:p>
            <a:pPr algn="ctr"/>
            <a:endParaRPr lang="en-GB" sz="1600" u="sng" dirty="0">
              <a:solidFill>
                <a:schemeClr val="tx1"/>
              </a:solidFill>
              <a:latin typeface="+mj-lt"/>
            </a:endParaRPr>
          </a:p>
          <a:p>
            <a:pPr algn="ctr"/>
            <a:endParaRPr lang="en-GB" sz="1600" u="sng" dirty="0">
              <a:solidFill>
                <a:schemeClr val="tx1"/>
              </a:solidFill>
              <a:latin typeface="+mj-lt"/>
            </a:endParaRPr>
          </a:p>
        </p:txBody>
      </p:sp>
      <p:pic>
        <p:nvPicPr>
          <p:cNvPr id="11" name="Picture 10">
            <a:extLst>
              <a:ext uri="{FF2B5EF4-FFF2-40B4-BE49-F238E27FC236}">
                <a16:creationId xmlns:a16="http://schemas.microsoft.com/office/drawing/2014/main" id="{6EA1C535-9664-4CB2-8440-118AD344E358}"/>
              </a:ext>
            </a:extLst>
          </p:cNvPr>
          <p:cNvPicPr>
            <a:picLocks noChangeAspect="1"/>
          </p:cNvPicPr>
          <p:nvPr/>
        </p:nvPicPr>
        <p:blipFill rotWithShape="1">
          <a:blip r:embed="rId3"/>
          <a:srcRect l="19100"/>
          <a:stretch/>
        </p:blipFill>
        <p:spPr>
          <a:xfrm>
            <a:off x="534396" y="811240"/>
            <a:ext cx="5022583" cy="4138932"/>
          </a:xfrm>
          <a:prstGeom prst="rect">
            <a:avLst/>
          </a:prstGeom>
        </p:spPr>
      </p:pic>
    </p:spTree>
    <p:extLst>
      <p:ext uri="{BB962C8B-B14F-4D97-AF65-F5344CB8AC3E}">
        <p14:creationId xmlns:p14="http://schemas.microsoft.com/office/powerpoint/2010/main" val="22159117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Internet Service Provider (ISP)</a:t>
            </a:r>
          </a:p>
        </p:txBody>
      </p:sp>
      <p:sp>
        <p:nvSpPr>
          <p:cNvPr id="10" name="Rectangle 9"/>
          <p:cNvSpPr/>
          <p:nvPr/>
        </p:nvSpPr>
        <p:spPr>
          <a:xfrm>
            <a:off x="309632" y="724957"/>
            <a:ext cx="5472113" cy="431149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a:t>1</a:t>
            </a:r>
            <a:endParaRPr lang="en-GB" b="1" dirty="0"/>
          </a:p>
        </p:txBody>
      </p:sp>
      <p:sp>
        <p:nvSpPr>
          <p:cNvPr id="13" name="Rectangle 12"/>
          <p:cNvSpPr/>
          <p:nvPr/>
        </p:nvSpPr>
        <p:spPr>
          <a:xfrm>
            <a:off x="6096000" y="724958"/>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60373"/>
            <a:ext cx="5896133" cy="132317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u="sng" dirty="0">
                <a:solidFill>
                  <a:schemeClr val="tx1"/>
                </a:solidFill>
                <a:latin typeface="+mj-lt"/>
              </a:rPr>
              <a:t>What is meant by an internet service provider?</a:t>
            </a:r>
          </a:p>
          <a:p>
            <a:pPr algn="ctr"/>
            <a:endParaRPr lang="en-GB" sz="1600" u="sng" dirty="0">
              <a:solidFill>
                <a:schemeClr val="tx1"/>
              </a:solidFill>
              <a:latin typeface="+mj-lt"/>
            </a:endParaRPr>
          </a:p>
          <a:p>
            <a:pPr algn="ctr"/>
            <a:r>
              <a:rPr lang="en-GB" sz="1600" dirty="0">
                <a:solidFill>
                  <a:schemeClr val="tx1"/>
                </a:solidFill>
                <a:latin typeface="+mj-lt"/>
              </a:rPr>
              <a:t>ISP (Internet Service Provider) which supplies you with access to the web, usually via home, mobile or satellite broadband connection. (e.g. BT, Sky or TalkTalk might be your ISP). </a:t>
            </a:r>
          </a:p>
        </p:txBody>
      </p:sp>
      <p:sp>
        <p:nvSpPr>
          <p:cNvPr id="17" name="Rectangle 16"/>
          <p:cNvSpPr/>
          <p:nvPr/>
        </p:nvSpPr>
        <p:spPr>
          <a:xfrm>
            <a:off x="6095998" y="2686360"/>
            <a:ext cx="5896133" cy="195821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u="sng" dirty="0">
                <a:solidFill>
                  <a:schemeClr val="tx1"/>
                </a:solidFill>
                <a:latin typeface="+mj-lt"/>
              </a:rPr>
              <a:t>List a range of services provided by an Internet Service Provider (ISP)</a:t>
            </a:r>
          </a:p>
          <a:p>
            <a:pPr algn="ctr"/>
            <a:endParaRPr lang="en-GB" sz="1600" u="sng" dirty="0">
              <a:solidFill>
                <a:schemeClr val="tx1"/>
              </a:solidFill>
              <a:latin typeface="+mj-lt"/>
            </a:endParaRPr>
          </a:p>
          <a:p>
            <a:pPr algn="ctr"/>
            <a:r>
              <a:rPr lang="en-GB" sz="1600" dirty="0">
                <a:solidFill>
                  <a:schemeClr val="tx1"/>
                </a:solidFill>
                <a:latin typeface="+mj-lt"/>
              </a:rPr>
              <a:t>Provide internet access</a:t>
            </a:r>
          </a:p>
          <a:p>
            <a:pPr algn="ctr"/>
            <a:r>
              <a:rPr lang="en-GB" sz="1600" dirty="0">
                <a:solidFill>
                  <a:schemeClr val="tx1"/>
                </a:solidFill>
                <a:latin typeface="+mj-lt"/>
              </a:rPr>
              <a:t>Provide email addresses</a:t>
            </a:r>
          </a:p>
          <a:p>
            <a:pPr algn="ctr"/>
            <a:r>
              <a:rPr lang="en-GB" sz="1600" dirty="0">
                <a:solidFill>
                  <a:schemeClr val="tx1"/>
                </a:solidFill>
                <a:latin typeface="+mj-lt"/>
              </a:rPr>
              <a:t>Web site building</a:t>
            </a:r>
          </a:p>
          <a:p>
            <a:pPr algn="ctr"/>
            <a:r>
              <a:rPr lang="en-GB" sz="1600" dirty="0">
                <a:solidFill>
                  <a:schemeClr val="tx1"/>
                </a:solidFill>
                <a:latin typeface="+mj-lt"/>
              </a:rPr>
              <a:t>Provide web site hosting</a:t>
            </a:r>
          </a:p>
          <a:p>
            <a:pPr algn="ctr"/>
            <a:r>
              <a:rPr lang="en-GB" sz="1600" dirty="0">
                <a:solidFill>
                  <a:schemeClr val="tx1"/>
                </a:solidFill>
                <a:latin typeface="+mj-lt"/>
              </a:rPr>
              <a:t>Supply the equipment – e.g. the router.</a:t>
            </a:r>
          </a:p>
        </p:txBody>
      </p:sp>
      <p:sp>
        <p:nvSpPr>
          <p:cNvPr id="22" name="Rectangle 21">
            <a:extLst>
              <a:ext uri="{FF2B5EF4-FFF2-40B4-BE49-F238E27FC236}">
                <a16:creationId xmlns:a16="http://schemas.microsoft.com/office/drawing/2014/main" id="{DDAF73EF-6356-4A38-8B78-E12BBB42ECF9}"/>
              </a:ext>
            </a:extLst>
          </p:cNvPr>
          <p:cNvSpPr/>
          <p:nvPr/>
        </p:nvSpPr>
        <p:spPr>
          <a:xfrm>
            <a:off x="6095997" y="4709894"/>
            <a:ext cx="5896133" cy="184089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u="sng" dirty="0">
                <a:solidFill>
                  <a:schemeClr val="tx1"/>
                </a:solidFill>
                <a:latin typeface="+mj-lt"/>
              </a:rPr>
              <a:t>Once you have access to the internet, you will use a web server. </a:t>
            </a:r>
          </a:p>
          <a:p>
            <a:pPr algn="ctr"/>
            <a:r>
              <a:rPr lang="en-GB" sz="1600" u="sng" dirty="0">
                <a:solidFill>
                  <a:schemeClr val="tx1"/>
                </a:solidFill>
                <a:latin typeface="+mj-lt"/>
              </a:rPr>
              <a:t>What is meant by a web server?</a:t>
            </a:r>
          </a:p>
          <a:p>
            <a:pPr algn="ctr"/>
            <a:endParaRPr lang="en-GB" sz="1600" u="sng" dirty="0">
              <a:solidFill>
                <a:schemeClr val="tx1"/>
              </a:solidFill>
              <a:latin typeface="+mj-lt"/>
            </a:endParaRPr>
          </a:p>
          <a:p>
            <a:pPr algn="ctr"/>
            <a:r>
              <a:rPr lang="en-GB" sz="1600" dirty="0">
                <a:solidFill>
                  <a:schemeClr val="tx1"/>
                </a:solidFill>
                <a:latin typeface="+mj-lt"/>
              </a:rPr>
              <a:t>A web server is a computer that runs websites. It's a computer program that distributes web pages. The role of the web server is to store, process and deliver web pages to the users. This intercommunication is done using Hypertext Transfer Protocol (HTTP).</a:t>
            </a:r>
          </a:p>
          <a:p>
            <a:pPr algn="ctr"/>
            <a:endParaRPr lang="en-GB" sz="1600" u="sng" dirty="0">
              <a:solidFill>
                <a:schemeClr val="tx1"/>
              </a:solidFill>
              <a:latin typeface="+mj-lt"/>
            </a:endParaRPr>
          </a:p>
        </p:txBody>
      </p:sp>
      <p:sp>
        <p:nvSpPr>
          <p:cNvPr id="23" name="Rectangle 22">
            <a:extLst>
              <a:ext uri="{FF2B5EF4-FFF2-40B4-BE49-F238E27FC236}">
                <a16:creationId xmlns:a16="http://schemas.microsoft.com/office/drawing/2014/main" id="{5BBAF2DF-722A-4407-AD97-610469CF2655}"/>
              </a:ext>
            </a:extLst>
          </p:cNvPr>
          <p:cNvSpPr/>
          <p:nvPr/>
        </p:nvSpPr>
        <p:spPr>
          <a:xfrm>
            <a:off x="309632" y="5227614"/>
            <a:ext cx="5472113" cy="132317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u="sng" dirty="0">
                <a:solidFill>
                  <a:schemeClr val="tx1"/>
                </a:solidFill>
                <a:latin typeface="+mj-lt"/>
              </a:rPr>
              <a:t>HTTP servers store the Internet's data and provide the data when it is requested by HTTP clients.</a:t>
            </a:r>
          </a:p>
          <a:p>
            <a:pPr algn="ctr"/>
            <a:r>
              <a:rPr lang="en-GB" sz="1600" u="sng" dirty="0">
                <a:solidFill>
                  <a:schemeClr val="tx1"/>
                </a:solidFill>
                <a:latin typeface="+mj-lt"/>
              </a:rPr>
              <a:t>Who is the client?</a:t>
            </a:r>
          </a:p>
          <a:p>
            <a:pPr algn="ctr"/>
            <a:endParaRPr lang="en-GB" sz="1600" u="sng" dirty="0">
              <a:solidFill>
                <a:schemeClr val="tx1"/>
              </a:solidFill>
              <a:latin typeface="+mj-lt"/>
            </a:endParaRPr>
          </a:p>
          <a:p>
            <a:pPr algn="ctr"/>
            <a:r>
              <a:rPr lang="en-GB" sz="1600" dirty="0">
                <a:solidFill>
                  <a:schemeClr val="tx1"/>
                </a:solidFill>
                <a:latin typeface="+mj-lt"/>
              </a:rPr>
              <a:t>The user who is requesting the data.</a:t>
            </a:r>
          </a:p>
          <a:p>
            <a:pPr algn="ctr"/>
            <a:endParaRPr lang="en-GB" sz="1600" u="sng" dirty="0">
              <a:solidFill>
                <a:schemeClr val="tx1"/>
              </a:solidFill>
              <a:latin typeface="+mj-lt"/>
            </a:endParaRPr>
          </a:p>
        </p:txBody>
      </p:sp>
      <p:pic>
        <p:nvPicPr>
          <p:cNvPr id="11" name="Picture 10">
            <a:extLst>
              <a:ext uri="{FF2B5EF4-FFF2-40B4-BE49-F238E27FC236}">
                <a16:creationId xmlns:a16="http://schemas.microsoft.com/office/drawing/2014/main" id="{6EA1C535-9664-4CB2-8440-118AD344E358}"/>
              </a:ext>
            </a:extLst>
          </p:cNvPr>
          <p:cNvPicPr>
            <a:picLocks noChangeAspect="1"/>
          </p:cNvPicPr>
          <p:nvPr/>
        </p:nvPicPr>
        <p:blipFill rotWithShape="1">
          <a:blip r:embed="rId3"/>
          <a:srcRect l="19100"/>
          <a:stretch/>
        </p:blipFill>
        <p:spPr>
          <a:xfrm>
            <a:off x="534396" y="811240"/>
            <a:ext cx="5022583" cy="4138932"/>
          </a:xfrm>
          <a:prstGeom prst="rect">
            <a:avLst/>
          </a:prstGeom>
        </p:spPr>
      </p:pic>
    </p:spTree>
    <p:extLst>
      <p:ext uri="{BB962C8B-B14F-4D97-AF65-F5344CB8AC3E}">
        <p14:creationId xmlns:p14="http://schemas.microsoft.com/office/powerpoint/2010/main" val="31443622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2034837" cy="1015663"/>
          </a:xfrm>
          <a:prstGeom prst="rect">
            <a:avLst/>
          </a:prstGeom>
          <a:noFill/>
        </p:spPr>
        <p:txBody>
          <a:bodyPr wrap="square" rtlCol="0">
            <a:spAutoFit/>
          </a:bodyPr>
          <a:lstStyle/>
          <a:p>
            <a:r>
              <a:rPr lang="en-GB" sz="2400" b="1" u="sng" dirty="0">
                <a:latin typeface="+mj-lt"/>
              </a:rPr>
              <a:t>Modes of connection</a:t>
            </a:r>
          </a:p>
          <a:p>
            <a:r>
              <a:rPr lang="en-GB" dirty="0">
                <a:latin typeface="+mj-lt"/>
              </a:rPr>
              <a:t>Identify the mode connection from the image below, identify one advantage and one disadvantage to using this type of connection.</a:t>
            </a:r>
          </a:p>
        </p:txBody>
      </p:sp>
      <p:graphicFrame>
        <p:nvGraphicFramePr>
          <p:cNvPr id="5" name="Table 4">
            <a:extLst>
              <a:ext uri="{FF2B5EF4-FFF2-40B4-BE49-F238E27FC236}">
                <a16:creationId xmlns:a16="http://schemas.microsoft.com/office/drawing/2014/main" id="{0B2186D0-AE73-42EE-A14F-E1AB76BC9BA1}"/>
              </a:ext>
            </a:extLst>
          </p:cNvPr>
          <p:cNvGraphicFramePr>
            <a:graphicFrameLocks noGrp="1"/>
          </p:cNvGraphicFramePr>
          <p:nvPr>
            <p:extLst>
              <p:ext uri="{D42A27DB-BD31-4B8C-83A1-F6EECF244321}">
                <p14:modId xmlns:p14="http://schemas.microsoft.com/office/powerpoint/2010/main" val="2782829235"/>
              </p:ext>
            </p:extLst>
          </p:nvPr>
        </p:nvGraphicFramePr>
        <p:xfrm>
          <a:off x="290285" y="1271208"/>
          <a:ext cx="11350172" cy="5029200"/>
        </p:xfrm>
        <a:graphic>
          <a:graphicData uri="http://schemas.openxmlformats.org/drawingml/2006/table">
            <a:tbl>
              <a:tblPr firstRow="1" bandRow="1">
                <a:tableStyleId>{5940675A-B579-460E-94D1-54222C63F5DA}</a:tableStyleId>
              </a:tblPr>
              <a:tblGrid>
                <a:gridCol w="2837543">
                  <a:extLst>
                    <a:ext uri="{9D8B030D-6E8A-4147-A177-3AD203B41FA5}">
                      <a16:colId xmlns:a16="http://schemas.microsoft.com/office/drawing/2014/main" val="455233645"/>
                    </a:ext>
                  </a:extLst>
                </a:gridCol>
                <a:gridCol w="2837543">
                  <a:extLst>
                    <a:ext uri="{9D8B030D-6E8A-4147-A177-3AD203B41FA5}">
                      <a16:colId xmlns:a16="http://schemas.microsoft.com/office/drawing/2014/main" val="2458619130"/>
                    </a:ext>
                  </a:extLst>
                </a:gridCol>
                <a:gridCol w="2837543">
                  <a:extLst>
                    <a:ext uri="{9D8B030D-6E8A-4147-A177-3AD203B41FA5}">
                      <a16:colId xmlns:a16="http://schemas.microsoft.com/office/drawing/2014/main" val="704833122"/>
                    </a:ext>
                  </a:extLst>
                </a:gridCol>
                <a:gridCol w="2837543">
                  <a:extLst>
                    <a:ext uri="{9D8B030D-6E8A-4147-A177-3AD203B41FA5}">
                      <a16:colId xmlns:a16="http://schemas.microsoft.com/office/drawing/2014/main" val="786846488"/>
                    </a:ext>
                  </a:extLst>
                </a:gridCol>
              </a:tblGrid>
              <a:tr h="389769">
                <a:tc>
                  <a:txBody>
                    <a:bodyPr/>
                    <a:lstStyle/>
                    <a:p>
                      <a:endParaRPr lang="en-GB" dirty="0">
                        <a:latin typeface="+mj-lt"/>
                      </a:endParaRPr>
                    </a:p>
                  </a:txBody>
                  <a:tcPr/>
                </a:tc>
                <a:tc>
                  <a:txBody>
                    <a:bodyPr/>
                    <a:lstStyle/>
                    <a:p>
                      <a:endParaRPr lang="en-GB" dirty="0">
                        <a:latin typeface="+mj-lt"/>
                      </a:endParaRPr>
                    </a:p>
                  </a:txBody>
                  <a:tcPr/>
                </a:tc>
                <a:tc>
                  <a:txBody>
                    <a:bodyPr/>
                    <a:lstStyle/>
                    <a:p>
                      <a:endParaRPr lang="en-GB" dirty="0">
                        <a:latin typeface="+mj-lt"/>
                      </a:endParaRPr>
                    </a:p>
                  </a:txBody>
                  <a:tcPr/>
                </a:tc>
                <a:tc>
                  <a:txBody>
                    <a:bodyPr/>
                    <a:lstStyle/>
                    <a:p>
                      <a:endParaRPr lang="en-GB" dirty="0">
                        <a:latin typeface="+mj-lt"/>
                      </a:endParaRPr>
                    </a:p>
                    <a:p>
                      <a:endParaRPr lang="en-GB" dirty="0">
                        <a:latin typeface="+mj-lt"/>
                      </a:endParaRPr>
                    </a:p>
                    <a:p>
                      <a:endParaRPr lang="en-GB" dirty="0">
                        <a:latin typeface="+mj-lt"/>
                      </a:endParaRPr>
                    </a:p>
                    <a:p>
                      <a:endParaRPr lang="en-GB" dirty="0">
                        <a:latin typeface="+mj-lt"/>
                      </a:endParaRPr>
                    </a:p>
                    <a:p>
                      <a:endParaRPr lang="en-GB" dirty="0">
                        <a:latin typeface="+mj-lt"/>
                      </a:endParaRPr>
                    </a:p>
                    <a:p>
                      <a:endParaRPr lang="en-GB" dirty="0">
                        <a:latin typeface="+mj-lt"/>
                      </a:endParaRPr>
                    </a:p>
                    <a:p>
                      <a:endParaRPr lang="en-GB" dirty="0">
                        <a:latin typeface="+mj-lt"/>
                      </a:endParaRPr>
                    </a:p>
                  </a:txBody>
                  <a:tcPr/>
                </a:tc>
                <a:extLst>
                  <a:ext uri="{0D108BD9-81ED-4DB2-BD59-A6C34878D82A}">
                    <a16:rowId xmlns:a16="http://schemas.microsoft.com/office/drawing/2014/main" val="2272342750"/>
                  </a:ext>
                </a:extLst>
              </a:tr>
              <a:tr h="389769">
                <a:tc>
                  <a:txBody>
                    <a:bodyPr/>
                    <a:lstStyle/>
                    <a:p>
                      <a:r>
                        <a:rPr lang="en-GB" dirty="0">
                          <a:latin typeface="+mj-lt"/>
                        </a:rPr>
                        <a:t>Method:</a:t>
                      </a:r>
                    </a:p>
                    <a:p>
                      <a:endParaRPr lang="en-GB" dirty="0">
                        <a:latin typeface="+mj-lt"/>
                      </a:endParaRPr>
                    </a:p>
                  </a:txBody>
                  <a:tcPr/>
                </a:tc>
                <a:tc>
                  <a:txBody>
                    <a:bodyPr/>
                    <a:lstStyle/>
                    <a:p>
                      <a:r>
                        <a:rPr lang="en-GB" dirty="0">
                          <a:latin typeface="+mj-lt"/>
                        </a:rPr>
                        <a:t>Method:</a:t>
                      </a:r>
                    </a:p>
                  </a:txBody>
                  <a:tcPr/>
                </a:tc>
                <a:tc>
                  <a:txBody>
                    <a:bodyPr/>
                    <a:lstStyle/>
                    <a:p>
                      <a:r>
                        <a:rPr lang="en-GB" dirty="0">
                          <a:latin typeface="+mj-lt"/>
                        </a:rPr>
                        <a:t>Method:</a:t>
                      </a:r>
                    </a:p>
                  </a:txBody>
                  <a:tcPr/>
                </a:tc>
                <a:tc>
                  <a:txBody>
                    <a:bodyPr/>
                    <a:lstStyle/>
                    <a:p>
                      <a:r>
                        <a:rPr lang="en-GB" dirty="0">
                          <a:latin typeface="+mj-lt"/>
                        </a:rPr>
                        <a:t>Method:</a:t>
                      </a:r>
                    </a:p>
                  </a:txBody>
                  <a:tcPr/>
                </a:tc>
                <a:extLst>
                  <a:ext uri="{0D108BD9-81ED-4DB2-BD59-A6C34878D82A}">
                    <a16:rowId xmlns:a16="http://schemas.microsoft.com/office/drawing/2014/main" val="2712812682"/>
                  </a:ext>
                </a:extLst>
              </a:tr>
              <a:tr h="389769">
                <a:tc>
                  <a:txBody>
                    <a:bodyPr/>
                    <a:lstStyle/>
                    <a:p>
                      <a:r>
                        <a:rPr lang="en-GB" dirty="0">
                          <a:latin typeface="+mj-lt"/>
                        </a:rPr>
                        <a:t>Advantage:</a:t>
                      </a:r>
                    </a:p>
                    <a:p>
                      <a:endParaRPr lang="en-GB" dirty="0">
                        <a:latin typeface="+mj-lt"/>
                      </a:endParaRPr>
                    </a:p>
                    <a:p>
                      <a:endParaRPr lang="en-GB" dirty="0">
                        <a:latin typeface="+mj-lt"/>
                      </a:endParaRPr>
                    </a:p>
                    <a:p>
                      <a:endParaRPr lang="en-GB" dirty="0">
                        <a:latin typeface="+mj-lt"/>
                      </a:endParaRPr>
                    </a:p>
                  </a:txBody>
                  <a:tcPr/>
                </a:tc>
                <a:tc>
                  <a:txBody>
                    <a:bodyPr/>
                    <a:lstStyle/>
                    <a:p>
                      <a:r>
                        <a:rPr lang="en-GB" dirty="0">
                          <a:latin typeface="+mj-lt"/>
                        </a:rPr>
                        <a:t>Advantage:</a:t>
                      </a:r>
                    </a:p>
                  </a:txBody>
                  <a:tcPr/>
                </a:tc>
                <a:tc>
                  <a:txBody>
                    <a:bodyPr/>
                    <a:lstStyle/>
                    <a:p>
                      <a:r>
                        <a:rPr lang="en-GB" dirty="0">
                          <a:latin typeface="+mj-lt"/>
                        </a:rPr>
                        <a:t>Advantage:</a:t>
                      </a:r>
                    </a:p>
                  </a:txBody>
                  <a:tcPr/>
                </a:tc>
                <a:tc>
                  <a:txBody>
                    <a:bodyPr/>
                    <a:lstStyle/>
                    <a:p>
                      <a:r>
                        <a:rPr lang="en-GB" dirty="0">
                          <a:latin typeface="+mj-lt"/>
                        </a:rPr>
                        <a:t>Advantage:</a:t>
                      </a:r>
                    </a:p>
                  </a:txBody>
                  <a:tcPr/>
                </a:tc>
                <a:extLst>
                  <a:ext uri="{0D108BD9-81ED-4DB2-BD59-A6C34878D82A}">
                    <a16:rowId xmlns:a16="http://schemas.microsoft.com/office/drawing/2014/main" val="1303223524"/>
                  </a:ext>
                </a:extLst>
              </a:tr>
              <a:tr h="389769">
                <a:tc>
                  <a:txBody>
                    <a:bodyPr/>
                    <a:lstStyle/>
                    <a:p>
                      <a:r>
                        <a:rPr lang="en-GB" dirty="0">
                          <a:latin typeface="+mj-lt"/>
                        </a:rPr>
                        <a:t>Disadvantage: </a:t>
                      </a:r>
                    </a:p>
                    <a:p>
                      <a:endParaRPr lang="en-GB" dirty="0">
                        <a:latin typeface="+mj-lt"/>
                      </a:endParaRPr>
                    </a:p>
                    <a:p>
                      <a:endParaRPr lang="en-GB" dirty="0">
                        <a:latin typeface="+mj-lt"/>
                      </a:endParaRPr>
                    </a:p>
                    <a:p>
                      <a:endParaRPr lang="en-GB" dirty="0">
                        <a:latin typeface="+mj-lt"/>
                      </a:endParaRPr>
                    </a:p>
                  </a:txBody>
                  <a:tcPr/>
                </a:tc>
                <a:tc>
                  <a:txBody>
                    <a:bodyPr/>
                    <a:lstStyle/>
                    <a:p>
                      <a:r>
                        <a:rPr lang="en-GB" dirty="0">
                          <a:latin typeface="+mj-lt"/>
                        </a:rPr>
                        <a:t>Disadvantage: </a:t>
                      </a:r>
                    </a:p>
                  </a:txBody>
                  <a:tcPr/>
                </a:tc>
                <a:tc>
                  <a:txBody>
                    <a:bodyPr/>
                    <a:lstStyle/>
                    <a:p>
                      <a:r>
                        <a:rPr lang="en-GB" dirty="0">
                          <a:latin typeface="+mj-lt"/>
                        </a:rPr>
                        <a:t>Disadvantage: </a:t>
                      </a:r>
                    </a:p>
                  </a:txBody>
                  <a:tcPr/>
                </a:tc>
                <a:tc>
                  <a:txBody>
                    <a:bodyPr/>
                    <a:lstStyle/>
                    <a:p>
                      <a:r>
                        <a:rPr lang="en-GB" dirty="0">
                          <a:latin typeface="+mj-lt"/>
                        </a:rPr>
                        <a:t>Disadvantage: </a:t>
                      </a:r>
                    </a:p>
                  </a:txBody>
                  <a:tcPr/>
                </a:tc>
                <a:extLst>
                  <a:ext uri="{0D108BD9-81ED-4DB2-BD59-A6C34878D82A}">
                    <a16:rowId xmlns:a16="http://schemas.microsoft.com/office/drawing/2014/main" val="2670159183"/>
                  </a:ext>
                </a:extLst>
              </a:tr>
            </a:tbl>
          </a:graphicData>
        </a:graphic>
      </p:graphicFrame>
      <p:pic>
        <p:nvPicPr>
          <p:cNvPr id="7" name="Picture 6">
            <a:extLst>
              <a:ext uri="{FF2B5EF4-FFF2-40B4-BE49-F238E27FC236}">
                <a16:creationId xmlns:a16="http://schemas.microsoft.com/office/drawing/2014/main" id="{C7969F81-34D8-4846-A352-4F10FFCBEC14}"/>
              </a:ext>
            </a:extLst>
          </p:cNvPr>
          <p:cNvPicPr>
            <a:picLocks noChangeAspect="1"/>
          </p:cNvPicPr>
          <p:nvPr/>
        </p:nvPicPr>
        <p:blipFill>
          <a:blip r:embed="rId3"/>
          <a:stretch>
            <a:fillRect/>
          </a:stretch>
        </p:blipFill>
        <p:spPr>
          <a:xfrm>
            <a:off x="551543" y="1400628"/>
            <a:ext cx="2409371" cy="1807029"/>
          </a:xfrm>
          <a:prstGeom prst="rect">
            <a:avLst/>
          </a:prstGeom>
        </p:spPr>
      </p:pic>
      <p:pic>
        <p:nvPicPr>
          <p:cNvPr id="8" name="Picture 7">
            <a:extLst>
              <a:ext uri="{FF2B5EF4-FFF2-40B4-BE49-F238E27FC236}">
                <a16:creationId xmlns:a16="http://schemas.microsoft.com/office/drawing/2014/main" id="{FC2B58D9-3785-4C11-90EB-853C00C56B5F}"/>
              </a:ext>
            </a:extLst>
          </p:cNvPr>
          <p:cNvPicPr>
            <a:picLocks noChangeAspect="1"/>
          </p:cNvPicPr>
          <p:nvPr/>
        </p:nvPicPr>
        <p:blipFill rotWithShape="1">
          <a:blip r:embed="rId4"/>
          <a:srcRect b="15449"/>
          <a:stretch/>
        </p:blipFill>
        <p:spPr>
          <a:xfrm>
            <a:off x="3396341" y="1400628"/>
            <a:ext cx="2137229" cy="1807029"/>
          </a:xfrm>
          <a:prstGeom prst="rect">
            <a:avLst/>
          </a:prstGeom>
        </p:spPr>
      </p:pic>
      <p:pic>
        <p:nvPicPr>
          <p:cNvPr id="9" name="Picture 8">
            <a:extLst>
              <a:ext uri="{FF2B5EF4-FFF2-40B4-BE49-F238E27FC236}">
                <a16:creationId xmlns:a16="http://schemas.microsoft.com/office/drawing/2014/main" id="{500088BB-EC0C-4A67-8159-F33EACD184C0}"/>
              </a:ext>
            </a:extLst>
          </p:cNvPr>
          <p:cNvPicPr>
            <a:picLocks noChangeAspect="1"/>
          </p:cNvPicPr>
          <p:nvPr/>
        </p:nvPicPr>
        <p:blipFill>
          <a:blip r:embed="rId5"/>
          <a:stretch>
            <a:fillRect/>
          </a:stretch>
        </p:blipFill>
        <p:spPr>
          <a:xfrm>
            <a:off x="6458857" y="1400628"/>
            <a:ext cx="1799772" cy="1796960"/>
          </a:xfrm>
          <a:prstGeom prst="rect">
            <a:avLst/>
          </a:prstGeom>
        </p:spPr>
      </p:pic>
      <p:pic>
        <p:nvPicPr>
          <p:cNvPr id="10" name="Picture 9">
            <a:extLst>
              <a:ext uri="{FF2B5EF4-FFF2-40B4-BE49-F238E27FC236}">
                <a16:creationId xmlns:a16="http://schemas.microsoft.com/office/drawing/2014/main" id="{810E50D7-062A-4755-83F3-7A8959F9B50E}"/>
              </a:ext>
            </a:extLst>
          </p:cNvPr>
          <p:cNvPicPr>
            <a:picLocks noChangeAspect="1"/>
          </p:cNvPicPr>
          <p:nvPr/>
        </p:nvPicPr>
        <p:blipFill rotWithShape="1">
          <a:blip r:embed="rId6"/>
          <a:srcRect l="44542" r="13760"/>
          <a:stretch/>
        </p:blipFill>
        <p:spPr>
          <a:xfrm>
            <a:off x="9183916" y="1400627"/>
            <a:ext cx="2137229" cy="1796961"/>
          </a:xfrm>
          <a:prstGeom prst="rect">
            <a:avLst/>
          </a:prstGeom>
        </p:spPr>
      </p:pic>
    </p:spTree>
    <p:extLst>
      <p:ext uri="{BB962C8B-B14F-4D97-AF65-F5344CB8AC3E}">
        <p14:creationId xmlns:p14="http://schemas.microsoft.com/office/powerpoint/2010/main" val="6878089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2034837" cy="1015663"/>
          </a:xfrm>
          <a:prstGeom prst="rect">
            <a:avLst/>
          </a:prstGeom>
          <a:noFill/>
        </p:spPr>
        <p:txBody>
          <a:bodyPr wrap="square" rtlCol="0">
            <a:spAutoFit/>
          </a:bodyPr>
          <a:lstStyle/>
          <a:p>
            <a:r>
              <a:rPr lang="en-GB" sz="2400" b="1" u="sng" dirty="0">
                <a:latin typeface="+mj-lt"/>
              </a:rPr>
              <a:t>Modes of connection</a:t>
            </a:r>
          </a:p>
          <a:p>
            <a:r>
              <a:rPr lang="en-GB" dirty="0">
                <a:latin typeface="+mj-lt"/>
              </a:rPr>
              <a:t>Identify the mode connection from the image below, identify one advantage and one disadvantage to using this type of connection.</a:t>
            </a:r>
          </a:p>
        </p:txBody>
      </p:sp>
      <p:graphicFrame>
        <p:nvGraphicFramePr>
          <p:cNvPr id="5" name="Table 4">
            <a:extLst>
              <a:ext uri="{FF2B5EF4-FFF2-40B4-BE49-F238E27FC236}">
                <a16:creationId xmlns:a16="http://schemas.microsoft.com/office/drawing/2014/main" id="{0B2186D0-AE73-42EE-A14F-E1AB76BC9BA1}"/>
              </a:ext>
            </a:extLst>
          </p:cNvPr>
          <p:cNvGraphicFramePr>
            <a:graphicFrameLocks noGrp="1"/>
          </p:cNvGraphicFramePr>
          <p:nvPr>
            <p:extLst>
              <p:ext uri="{D42A27DB-BD31-4B8C-83A1-F6EECF244321}">
                <p14:modId xmlns:p14="http://schemas.microsoft.com/office/powerpoint/2010/main" val="3228369993"/>
              </p:ext>
            </p:extLst>
          </p:nvPr>
        </p:nvGraphicFramePr>
        <p:xfrm>
          <a:off x="290285" y="1151572"/>
          <a:ext cx="11350172" cy="5577840"/>
        </p:xfrm>
        <a:graphic>
          <a:graphicData uri="http://schemas.openxmlformats.org/drawingml/2006/table">
            <a:tbl>
              <a:tblPr firstRow="1" bandRow="1">
                <a:tableStyleId>{5940675A-B579-460E-94D1-54222C63F5DA}</a:tableStyleId>
              </a:tblPr>
              <a:tblGrid>
                <a:gridCol w="2837543">
                  <a:extLst>
                    <a:ext uri="{9D8B030D-6E8A-4147-A177-3AD203B41FA5}">
                      <a16:colId xmlns:a16="http://schemas.microsoft.com/office/drawing/2014/main" val="455233645"/>
                    </a:ext>
                  </a:extLst>
                </a:gridCol>
                <a:gridCol w="2837543">
                  <a:extLst>
                    <a:ext uri="{9D8B030D-6E8A-4147-A177-3AD203B41FA5}">
                      <a16:colId xmlns:a16="http://schemas.microsoft.com/office/drawing/2014/main" val="2458619130"/>
                    </a:ext>
                  </a:extLst>
                </a:gridCol>
                <a:gridCol w="2837543">
                  <a:extLst>
                    <a:ext uri="{9D8B030D-6E8A-4147-A177-3AD203B41FA5}">
                      <a16:colId xmlns:a16="http://schemas.microsoft.com/office/drawing/2014/main" val="704833122"/>
                    </a:ext>
                  </a:extLst>
                </a:gridCol>
                <a:gridCol w="2837543">
                  <a:extLst>
                    <a:ext uri="{9D8B030D-6E8A-4147-A177-3AD203B41FA5}">
                      <a16:colId xmlns:a16="http://schemas.microsoft.com/office/drawing/2014/main" val="786846488"/>
                    </a:ext>
                  </a:extLst>
                </a:gridCol>
              </a:tblGrid>
              <a:tr h="389769">
                <a:tc>
                  <a:txBody>
                    <a:bodyPr/>
                    <a:lstStyle/>
                    <a:p>
                      <a:endParaRPr lang="en-GB" dirty="0">
                        <a:latin typeface="+mj-lt"/>
                      </a:endParaRPr>
                    </a:p>
                  </a:txBody>
                  <a:tcPr/>
                </a:tc>
                <a:tc>
                  <a:txBody>
                    <a:bodyPr/>
                    <a:lstStyle/>
                    <a:p>
                      <a:endParaRPr lang="en-GB" dirty="0">
                        <a:latin typeface="+mj-lt"/>
                      </a:endParaRPr>
                    </a:p>
                  </a:txBody>
                  <a:tcPr/>
                </a:tc>
                <a:tc>
                  <a:txBody>
                    <a:bodyPr/>
                    <a:lstStyle/>
                    <a:p>
                      <a:endParaRPr lang="en-GB" dirty="0">
                        <a:latin typeface="+mj-lt"/>
                      </a:endParaRPr>
                    </a:p>
                  </a:txBody>
                  <a:tcPr/>
                </a:tc>
                <a:tc>
                  <a:txBody>
                    <a:bodyPr/>
                    <a:lstStyle/>
                    <a:p>
                      <a:endParaRPr lang="en-GB" dirty="0">
                        <a:latin typeface="+mj-lt"/>
                      </a:endParaRPr>
                    </a:p>
                    <a:p>
                      <a:endParaRPr lang="en-GB" dirty="0">
                        <a:latin typeface="+mj-lt"/>
                      </a:endParaRPr>
                    </a:p>
                    <a:p>
                      <a:endParaRPr lang="en-GB" dirty="0">
                        <a:latin typeface="+mj-lt"/>
                      </a:endParaRPr>
                    </a:p>
                    <a:p>
                      <a:endParaRPr lang="en-GB" dirty="0">
                        <a:latin typeface="+mj-lt"/>
                      </a:endParaRPr>
                    </a:p>
                    <a:p>
                      <a:endParaRPr lang="en-GB" dirty="0">
                        <a:latin typeface="+mj-lt"/>
                      </a:endParaRPr>
                    </a:p>
                    <a:p>
                      <a:endParaRPr lang="en-GB" dirty="0">
                        <a:latin typeface="+mj-lt"/>
                      </a:endParaRPr>
                    </a:p>
                    <a:p>
                      <a:endParaRPr lang="en-GB" dirty="0">
                        <a:latin typeface="+mj-lt"/>
                      </a:endParaRPr>
                    </a:p>
                  </a:txBody>
                  <a:tcPr/>
                </a:tc>
                <a:extLst>
                  <a:ext uri="{0D108BD9-81ED-4DB2-BD59-A6C34878D82A}">
                    <a16:rowId xmlns:a16="http://schemas.microsoft.com/office/drawing/2014/main" val="2272342750"/>
                  </a:ext>
                </a:extLst>
              </a:tr>
              <a:tr h="389769">
                <a:tc>
                  <a:txBody>
                    <a:bodyPr/>
                    <a:lstStyle/>
                    <a:p>
                      <a:r>
                        <a:rPr lang="en-GB" dirty="0">
                          <a:latin typeface="+mj-lt"/>
                        </a:rPr>
                        <a:t>Method:</a:t>
                      </a:r>
                    </a:p>
                    <a:p>
                      <a:r>
                        <a:rPr lang="en-GB" dirty="0">
                          <a:latin typeface="+mj-lt"/>
                        </a:rPr>
                        <a:t>Ethernet</a:t>
                      </a:r>
                    </a:p>
                  </a:txBody>
                  <a:tcPr>
                    <a:solidFill>
                      <a:schemeClr val="accent5">
                        <a:lumMod val="20000"/>
                        <a:lumOff val="80000"/>
                      </a:schemeClr>
                    </a:solidFill>
                  </a:tcPr>
                </a:tc>
                <a:tc>
                  <a:txBody>
                    <a:bodyPr/>
                    <a:lstStyle/>
                    <a:p>
                      <a:r>
                        <a:rPr lang="en-GB" dirty="0">
                          <a:latin typeface="+mj-lt"/>
                        </a:rPr>
                        <a:t>Method:</a:t>
                      </a:r>
                    </a:p>
                    <a:p>
                      <a:r>
                        <a:rPr lang="en-GB" dirty="0">
                          <a:latin typeface="+mj-lt"/>
                        </a:rPr>
                        <a:t>Wi-Fi</a:t>
                      </a:r>
                    </a:p>
                  </a:txBody>
                  <a:tcPr>
                    <a:solidFill>
                      <a:schemeClr val="accent5">
                        <a:lumMod val="20000"/>
                        <a:lumOff val="80000"/>
                      </a:schemeClr>
                    </a:solidFill>
                  </a:tcPr>
                </a:tc>
                <a:tc>
                  <a:txBody>
                    <a:bodyPr/>
                    <a:lstStyle/>
                    <a:p>
                      <a:r>
                        <a:rPr lang="en-GB" dirty="0">
                          <a:latin typeface="+mj-lt"/>
                        </a:rPr>
                        <a:t>Method:</a:t>
                      </a:r>
                    </a:p>
                    <a:p>
                      <a:r>
                        <a:rPr lang="en-GB" dirty="0">
                          <a:latin typeface="+mj-lt"/>
                        </a:rPr>
                        <a:t>Bluetooth</a:t>
                      </a:r>
                    </a:p>
                  </a:txBody>
                  <a:tcPr>
                    <a:solidFill>
                      <a:schemeClr val="accent5">
                        <a:lumMod val="20000"/>
                        <a:lumOff val="80000"/>
                      </a:schemeClr>
                    </a:solidFill>
                  </a:tcPr>
                </a:tc>
                <a:tc>
                  <a:txBody>
                    <a:bodyPr/>
                    <a:lstStyle/>
                    <a:p>
                      <a:r>
                        <a:rPr lang="en-GB" dirty="0">
                          <a:latin typeface="+mj-lt"/>
                        </a:rPr>
                        <a:t>Method:</a:t>
                      </a:r>
                    </a:p>
                    <a:p>
                      <a:r>
                        <a:rPr lang="en-GB" dirty="0">
                          <a:latin typeface="+mj-lt"/>
                        </a:rPr>
                        <a:t>Fibre Optic Cable</a:t>
                      </a:r>
                    </a:p>
                  </a:txBody>
                  <a:tcPr>
                    <a:solidFill>
                      <a:schemeClr val="accent5">
                        <a:lumMod val="20000"/>
                        <a:lumOff val="80000"/>
                      </a:schemeClr>
                    </a:solidFill>
                  </a:tcPr>
                </a:tc>
                <a:extLst>
                  <a:ext uri="{0D108BD9-81ED-4DB2-BD59-A6C34878D82A}">
                    <a16:rowId xmlns:a16="http://schemas.microsoft.com/office/drawing/2014/main" val="2712812682"/>
                  </a:ext>
                </a:extLst>
              </a:tr>
              <a:tr h="389769">
                <a:tc>
                  <a:txBody>
                    <a:bodyPr/>
                    <a:lstStyle/>
                    <a:p>
                      <a:r>
                        <a:rPr lang="en-GB" dirty="0">
                          <a:latin typeface="+mj-lt"/>
                        </a:rPr>
                        <a:t>Advantage:</a:t>
                      </a:r>
                    </a:p>
                    <a:p>
                      <a:r>
                        <a:rPr lang="en-GB" sz="1600" dirty="0">
                          <a:latin typeface="+mj-lt"/>
                        </a:rPr>
                        <a:t>Speed offered by an ethernet connection is much greater compared to a wireless connection.</a:t>
                      </a:r>
                    </a:p>
                  </a:txBody>
                  <a:tcPr>
                    <a:solidFill>
                      <a:schemeClr val="accent5">
                        <a:lumMod val="20000"/>
                        <a:lumOff val="80000"/>
                      </a:schemeClr>
                    </a:solidFill>
                  </a:tcPr>
                </a:tc>
                <a:tc>
                  <a:txBody>
                    <a:bodyPr/>
                    <a:lstStyle/>
                    <a:p>
                      <a:r>
                        <a:rPr lang="en-GB" dirty="0">
                          <a:latin typeface="+mj-lt"/>
                        </a:rPr>
                        <a:t>Advantage:</a:t>
                      </a:r>
                    </a:p>
                    <a:p>
                      <a:r>
                        <a:rPr lang="en-GB" sz="1600" dirty="0">
                          <a:latin typeface="+mj-lt"/>
                        </a:rPr>
                        <a:t>Convenience. The wireless nature of such networks allows users to access network resources from nearly any convenient location.</a:t>
                      </a:r>
                    </a:p>
                  </a:txBody>
                  <a:tcPr>
                    <a:solidFill>
                      <a:schemeClr val="accent5">
                        <a:lumMod val="20000"/>
                        <a:lumOff val="80000"/>
                      </a:schemeClr>
                    </a:solidFill>
                  </a:tcPr>
                </a:tc>
                <a:tc>
                  <a:txBody>
                    <a:bodyPr/>
                    <a:lstStyle/>
                    <a:p>
                      <a:r>
                        <a:rPr lang="en-GB" dirty="0">
                          <a:latin typeface="+mj-lt"/>
                        </a:rPr>
                        <a:t>Advantage:</a:t>
                      </a:r>
                    </a:p>
                    <a:p>
                      <a:r>
                        <a:rPr lang="en-GB" sz="1600" dirty="0">
                          <a:latin typeface="+mj-lt"/>
                        </a:rPr>
                        <a:t>Wireless. It does not require any form of wires for it to transmit data.</a:t>
                      </a:r>
                    </a:p>
                  </a:txBody>
                  <a:tcPr>
                    <a:solidFill>
                      <a:schemeClr val="accent5">
                        <a:lumMod val="20000"/>
                        <a:lumOff val="80000"/>
                      </a:schemeClr>
                    </a:solidFill>
                  </a:tcPr>
                </a:tc>
                <a:tc>
                  <a:txBody>
                    <a:bodyPr/>
                    <a:lstStyle/>
                    <a:p>
                      <a:r>
                        <a:rPr lang="en-GB" dirty="0">
                          <a:latin typeface="+mj-lt"/>
                        </a:rPr>
                        <a:t>Advantage:</a:t>
                      </a:r>
                    </a:p>
                    <a:p>
                      <a:r>
                        <a:rPr lang="en-GB" sz="1600" dirty="0">
                          <a:latin typeface="+mj-lt"/>
                        </a:rPr>
                        <a:t>Distance. It can transmit data over longer distances because there is no risk of electromagnetic interference. </a:t>
                      </a:r>
                    </a:p>
                  </a:txBody>
                  <a:tcPr>
                    <a:solidFill>
                      <a:schemeClr val="accent5">
                        <a:lumMod val="20000"/>
                        <a:lumOff val="80000"/>
                      </a:schemeClr>
                    </a:solidFill>
                  </a:tcPr>
                </a:tc>
                <a:extLst>
                  <a:ext uri="{0D108BD9-81ED-4DB2-BD59-A6C34878D82A}">
                    <a16:rowId xmlns:a16="http://schemas.microsoft.com/office/drawing/2014/main" val="1303223524"/>
                  </a:ext>
                </a:extLst>
              </a:tr>
              <a:tr h="389769">
                <a:tc>
                  <a:txBody>
                    <a:bodyPr/>
                    <a:lstStyle/>
                    <a:p>
                      <a:r>
                        <a:rPr lang="en-GB" dirty="0">
                          <a:latin typeface="+mj-lt"/>
                        </a:rPr>
                        <a:t>Disadvantage: </a:t>
                      </a:r>
                    </a:p>
                    <a:p>
                      <a:r>
                        <a:rPr lang="en-GB" sz="1600" dirty="0">
                          <a:latin typeface="+mj-lt"/>
                        </a:rPr>
                        <a:t>Mobility. There are more physical limitations in ethernet. Unlike in a Wi-Fi connection, you cannot roam freely when connected through ethernet.</a:t>
                      </a:r>
                    </a:p>
                  </a:txBody>
                  <a:tcPr>
                    <a:solidFill>
                      <a:schemeClr val="accent5">
                        <a:lumMod val="20000"/>
                        <a:lumOff val="80000"/>
                      </a:schemeClr>
                    </a:solidFill>
                  </a:tcPr>
                </a:tc>
                <a:tc>
                  <a:txBody>
                    <a:bodyPr/>
                    <a:lstStyle/>
                    <a:p>
                      <a:r>
                        <a:rPr lang="en-GB" dirty="0">
                          <a:latin typeface="+mj-lt"/>
                        </a:rPr>
                        <a:t>Disadvantage: </a:t>
                      </a:r>
                    </a:p>
                    <a:p>
                      <a:r>
                        <a:rPr lang="en-GB" sz="1600" dirty="0">
                          <a:latin typeface="+mj-lt"/>
                        </a:rPr>
                        <a:t>Speed. Transmission speed is slower than traditional cabling methods such as ethernet. </a:t>
                      </a:r>
                    </a:p>
                  </a:txBody>
                  <a:tcPr>
                    <a:solidFill>
                      <a:schemeClr val="accent5">
                        <a:lumMod val="20000"/>
                        <a:lumOff val="80000"/>
                      </a:schemeClr>
                    </a:solidFill>
                  </a:tcPr>
                </a:tc>
                <a:tc>
                  <a:txBody>
                    <a:bodyPr/>
                    <a:lstStyle/>
                    <a:p>
                      <a:r>
                        <a:rPr lang="en-GB" dirty="0">
                          <a:latin typeface="+mj-lt"/>
                        </a:rPr>
                        <a:t>Disadvantage: </a:t>
                      </a:r>
                    </a:p>
                    <a:p>
                      <a:r>
                        <a:rPr lang="en-GB" sz="1600" dirty="0">
                          <a:latin typeface="+mj-lt"/>
                        </a:rPr>
                        <a:t>Limited range. Maximum range offered by a Bluetooth connection is of 100m.</a:t>
                      </a:r>
                    </a:p>
                  </a:txBody>
                  <a:tcPr>
                    <a:solidFill>
                      <a:schemeClr val="accent5">
                        <a:lumMod val="20000"/>
                        <a:lumOff val="80000"/>
                      </a:schemeClr>
                    </a:solidFill>
                  </a:tcPr>
                </a:tc>
                <a:tc>
                  <a:txBody>
                    <a:bodyPr/>
                    <a:lstStyle/>
                    <a:p>
                      <a:r>
                        <a:rPr lang="en-GB" dirty="0">
                          <a:latin typeface="+mj-lt"/>
                        </a:rPr>
                        <a:t>Disadvantage: </a:t>
                      </a:r>
                    </a:p>
                    <a:p>
                      <a:r>
                        <a:rPr lang="en-GB" sz="1600" dirty="0">
                          <a:latin typeface="+mj-lt"/>
                        </a:rPr>
                        <a:t>Cost. Can cost a lot of money to install because of the need for specialist equipment and specialist fitters to install it.</a:t>
                      </a:r>
                    </a:p>
                  </a:txBody>
                  <a:tcPr>
                    <a:solidFill>
                      <a:schemeClr val="accent5">
                        <a:lumMod val="20000"/>
                        <a:lumOff val="80000"/>
                      </a:schemeClr>
                    </a:solidFill>
                  </a:tcPr>
                </a:tc>
                <a:extLst>
                  <a:ext uri="{0D108BD9-81ED-4DB2-BD59-A6C34878D82A}">
                    <a16:rowId xmlns:a16="http://schemas.microsoft.com/office/drawing/2014/main" val="2670159183"/>
                  </a:ext>
                </a:extLst>
              </a:tr>
            </a:tbl>
          </a:graphicData>
        </a:graphic>
      </p:graphicFrame>
      <p:pic>
        <p:nvPicPr>
          <p:cNvPr id="7" name="Picture 6">
            <a:extLst>
              <a:ext uri="{FF2B5EF4-FFF2-40B4-BE49-F238E27FC236}">
                <a16:creationId xmlns:a16="http://schemas.microsoft.com/office/drawing/2014/main" id="{C7969F81-34D8-4846-A352-4F10FFCBEC14}"/>
              </a:ext>
            </a:extLst>
          </p:cNvPr>
          <p:cNvPicPr>
            <a:picLocks noChangeAspect="1"/>
          </p:cNvPicPr>
          <p:nvPr/>
        </p:nvPicPr>
        <p:blipFill>
          <a:blip r:embed="rId3"/>
          <a:stretch>
            <a:fillRect/>
          </a:stretch>
        </p:blipFill>
        <p:spPr>
          <a:xfrm>
            <a:off x="524326" y="1269998"/>
            <a:ext cx="2409371" cy="1807029"/>
          </a:xfrm>
          <a:prstGeom prst="rect">
            <a:avLst/>
          </a:prstGeom>
        </p:spPr>
      </p:pic>
      <p:pic>
        <p:nvPicPr>
          <p:cNvPr id="8" name="Picture 7">
            <a:extLst>
              <a:ext uri="{FF2B5EF4-FFF2-40B4-BE49-F238E27FC236}">
                <a16:creationId xmlns:a16="http://schemas.microsoft.com/office/drawing/2014/main" id="{FC2B58D9-3785-4C11-90EB-853C00C56B5F}"/>
              </a:ext>
            </a:extLst>
          </p:cNvPr>
          <p:cNvPicPr>
            <a:picLocks noChangeAspect="1"/>
          </p:cNvPicPr>
          <p:nvPr/>
        </p:nvPicPr>
        <p:blipFill rotWithShape="1">
          <a:blip r:embed="rId4"/>
          <a:srcRect b="15449"/>
          <a:stretch/>
        </p:blipFill>
        <p:spPr>
          <a:xfrm>
            <a:off x="3396341" y="1259929"/>
            <a:ext cx="2137229" cy="1807029"/>
          </a:xfrm>
          <a:prstGeom prst="rect">
            <a:avLst/>
          </a:prstGeom>
        </p:spPr>
      </p:pic>
      <p:pic>
        <p:nvPicPr>
          <p:cNvPr id="9" name="Picture 8">
            <a:extLst>
              <a:ext uri="{FF2B5EF4-FFF2-40B4-BE49-F238E27FC236}">
                <a16:creationId xmlns:a16="http://schemas.microsoft.com/office/drawing/2014/main" id="{500088BB-EC0C-4A67-8159-F33EACD184C0}"/>
              </a:ext>
            </a:extLst>
          </p:cNvPr>
          <p:cNvPicPr>
            <a:picLocks noChangeAspect="1"/>
          </p:cNvPicPr>
          <p:nvPr/>
        </p:nvPicPr>
        <p:blipFill>
          <a:blip r:embed="rId5"/>
          <a:stretch>
            <a:fillRect/>
          </a:stretch>
        </p:blipFill>
        <p:spPr>
          <a:xfrm>
            <a:off x="6458857" y="1269998"/>
            <a:ext cx="1799772" cy="1796960"/>
          </a:xfrm>
          <a:prstGeom prst="rect">
            <a:avLst/>
          </a:prstGeom>
        </p:spPr>
      </p:pic>
      <p:pic>
        <p:nvPicPr>
          <p:cNvPr id="10" name="Picture 9">
            <a:extLst>
              <a:ext uri="{FF2B5EF4-FFF2-40B4-BE49-F238E27FC236}">
                <a16:creationId xmlns:a16="http://schemas.microsoft.com/office/drawing/2014/main" id="{810E50D7-062A-4755-83F3-7A8959F9B50E}"/>
              </a:ext>
            </a:extLst>
          </p:cNvPr>
          <p:cNvPicPr>
            <a:picLocks noChangeAspect="1"/>
          </p:cNvPicPr>
          <p:nvPr/>
        </p:nvPicPr>
        <p:blipFill rotWithShape="1">
          <a:blip r:embed="rId6"/>
          <a:srcRect l="44542" r="13760"/>
          <a:stretch/>
        </p:blipFill>
        <p:spPr>
          <a:xfrm>
            <a:off x="9183916" y="1269998"/>
            <a:ext cx="2137229" cy="1796961"/>
          </a:xfrm>
          <a:prstGeom prst="rect">
            <a:avLst/>
          </a:prstGeom>
        </p:spPr>
      </p:pic>
    </p:spTree>
    <p:extLst>
      <p:ext uri="{BB962C8B-B14F-4D97-AF65-F5344CB8AC3E}">
        <p14:creationId xmlns:p14="http://schemas.microsoft.com/office/powerpoint/2010/main" val="12210535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2034837" cy="1015663"/>
          </a:xfrm>
          <a:prstGeom prst="rect">
            <a:avLst/>
          </a:prstGeom>
          <a:noFill/>
        </p:spPr>
        <p:txBody>
          <a:bodyPr wrap="square" rtlCol="0">
            <a:spAutoFit/>
          </a:bodyPr>
          <a:lstStyle/>
          <a:p>
            <a:r>
              <a:rPr lang="en-GB" sz="2400" b="1" u="sng" dirty="0">
                <a:latin typeface="+mj-lt"/>
              </a:rPr>
              <a:t>Modes of connection</a:t>
            </a:r>
          </a:p>
          <a:p>
            <a:r>
              <a:rPr lang="en-GB" dirty="0">
                <a:latin typeface="+mj-lt"/>
              </a:rPr>
              <a:t>Identify the mode connection from the image below, identify one advantage and one disadvantage to using this type of connection.</a:t>
            </a:r>
          </a:p>
        </p:txBody>
      </p:sp>
      <p:graphicFrame>
        <p:nvGraphicFramePr>
          <p:cNvPr id="5" name="Table 4">
            <a:extLst>
              <a:ext uri="{FF2B5EF4-FFF2-40B4-BE49-F238E27FC236}">
                <a16:creationId xmlns:a16="http://schemas.microsoft.com/office/drawing/2014/main" id="{0B2186D0-AE73-42EE-A14F-E1AB76BC9BA1}"/>
              </a:ext>
            </a:extLst>
          </p:cNvPr>
          <p:cNvGraphicFramePr>
            <a:graphicFrameLocks noGrp="1"/>
          </p:cNvGraphicFramePr>
          <p:nvPr/>
        </p:nvGraphicFramePr>
        <p:xfrm>
          <a:off x="290285" y="1271208"/>
          <a:ext cx="11350172" cy="5029200"/>
        </p:xfrm>
        <a:graphic>
          <a:graphicData uri="http://schemas.openxmlformats.org/drawingml/2006/table">
            <a:tbl>
              <a:tblPr firstRow="1" bandRow="1">
                <a:tableStyleId>{5940675A-B579-460E-94D1-54222C63F5DA}</a:tableStyleId>
              </a:tblPr>
              <a:tblGrid>
                <a:gridCol w="2837543">
                  <a:extLst>
                    <a:ext uri="{9D8B030D-6E8A-4147-A177-3AD203B41FA5}">
                      <a16:colId xmlns:a16="http://schemas.microsoft.com/office/drawing/2014/main" val="455233645"/>
                    </a:ext>
                  </a:extLst>
                </a:gridCol>
                <a:gridCol w="2837543">
                  <a:extLst>
                    <a:ext uri="{9D8B030D-6E8A-4147-A177-3AD203B41FA5}">
                      <a16:colId xmlns:a16="http://schemas.microsoft.com/office/drawing/2014/main" val="2458619130"/>
                    </a:ext>
                  </a:extLst>
                </a:gridCol>
                <a:gridCol w="2837543">
                  <a:extLst>
                    <a:ext uri="{9D8B030D-6E8A-4147-A177-3AD203B41FA5}">
                      <a16:colId xmlns:a16="http://schemas.microsoft.com/office/drawing/2014/main" val="704833122"/>
                    </a:ext>
                  </a:extLst>
                </a:gridCol>
                <a:gridCol w="2837543">
                  <a:extLst>
                    <a:ext uri="{9D8B030D-6E8A-4147-A177-3AD203B41FA5}">
                      <a16:colId xmlns:a16="http://schemas.microsoft.com/office/drawing/2014/main" val="786846488"/>
                    </a:ext>
                  </a:extLst>
                </a:gridCol>
              </a:tblGrid>
              <a:tr h="389769">
                <a:tc>
                  <a:txBody>
                    <a:bodyPr/>
                    <a:lstStyle/>
                    <a:p>
                      <a:endParaRPr lang="en-GB" dirty="0">
                        <a:latin typeface="+mj-lt"/>
                      </a:endParaRPr>
                    </a:p>
                  </a:txBody>
                  <a:tcPr/>
                </a:tc>
                <a:tc>
                  <a:txBody>
                    <a:bodyPr/>
                    <a:lstStyle/>
                    <a:p>
                      <a:endParaRPr lang="en-GB" dirty="0">
                        <a:latin typeface="+mj-lt"/>
                      </a:endParaRPr>
                    </a:p>
                  </a:txBody>
                  <a:tcPr/>
                </a:tc>
                <a:tc>
                  <a:txBody>
                    <a:bodyPr/>
                    <a:lstStyle/>
                    <a:p>
                      <a:endParaRPr lang="en-GB" dirty="0">
                        <a:latin typeface="+mj-lt"/>
                      </a:endParaRPr>
                    </a:p>
                  </a:txBody>
                  <a:tcPr/>
                </a:tc>
                <a:tc>
                  <a:txBody>
                    <a:bodyPr/>
                    <a:lstStyle/>
                    <a:p>
                      <a:endParaRPr lang="en-GB" dirty="0">
                        <a:latin typeface="+mj-lt"/>
                      </a:endParaRPr>
                    </a:p>
                    <a:p>
                      <a:endParaRPr lang="en-GB" dirty="0">
                        <a:latin typeface="+mj-lt"/>
                      </a:endParaRPr>
                    </a:p>
                    <a:p>
                      <a:endParaRPr lang="en-GB" dirty="0">
                        <a:latin typeface="+mj-lt"/>
                      </a:endParaRPr>
                    </a:p>
                    <a:p>
                      <a:endParaRPr lang="en-GB" dirty="0">
                        <a:latin typeface="+mj-lt"/>
                      </a:endParaRPr>
                    </a:p>
                    <a:p>
                      <a:endParaRPr lang="en-GB" dirty="0">
                        <a:latin typeface="+mj-lt"/>
                      </a:endParaRPr>
                    </a:p>
                    <a:p>
                      <a:endParaRPr lang="en-GB" dirty="0">
                        <a:latin typeface="+mj-lt"/>
                      </a:endParaRPr>
                    </a:p>
                    <a:p>
                      <a:endParaRPr lang="en-GB" dirty="0">
                        <a:latin typeface="+mj-lt"/>
                      </a:endParaRPr>
                    </a:p>
                  </a:txBody>
                  <a:tcPr/>
                </a:tc>
                <a:extLst>
                  <a:ext uri="{0D108BD9-81ED-4DB2-BD59-A6C34878D82A}">
                    <a16:rowId xmlns:a16="http://schemas.microsoft.com/office/drawing/2014/main" val="2272342750"/>
                  </a:ext>
                </a:extLst>
              </a:tr>
              <a:tr h="389769">
                <a:tc>
                  <a:txBody>
                    <a:bodyPr/>
                    <a:lstStyle/>
                    <a:p>
                      <a:r>
                        <a:rPr lang="en-GB" dirty="0">
                          <a:latin typeface="+mj-lt"/>
                        </a:rPr>
                        <a:t>Method:</a:t>
                      </a:r>
                    </a:p>
                    <a:p>
                      <a:endParaRPr lang="en-GB" dirty="0">
                        <a:latin typeface="+mj-lt"/>
                      </a:endParaRPr>
                    </a:p>
                  </a:txBody>
                  <a:tcPr/>
                </a:tc>
                <a:tc>
                  <a:txBody>
                    <a:bodyPr/>
                    <a:lstStyle/>
                    <a:p>
                      <a:r>
                        <a:rPr lang="en-GB" dirty="0">
                          <a:latin typeface="+mj-lt"/>
                        </a:rPr>
                        <a:t>Method:</a:t>
                      </a:r>
                    </a:p>
                  </a:txBody>
                  <a:tcPr/>
                </a:tc>
                <a:tc>
                  <a:txBody>
                    <a:bodyPr/>
                    <a:lstStyle/>
                    <a:p>
                      <a:r>
                        <a:rPr lang="en-GB" dirty="0">
                          <a:latin typeface="+mj-lt"/>
                        </a:rPr>
                        <a:t>Method:</a:t>
                      </a:r>
                    </a:p>
                  </a:txBody>
                  <a:tcPr/>
                </a:tc>
                <a:tc>
                  <a:txBody>
                    <a:bodyPr/>
                    <a:lstStyle/>
                    <a:p>
                      <a:r>
                        <a:rPr lang="en-GB" dirty="0">
                          <a:latin typeface="+mj-lt"/>
                        </a:rPr>
                        <a:t>Method:</a:t>
                      </a:r>
                    </a:p>
                  </a:txBody>
                  <a:tcPr/>
                </a:tc>
                <a:extLst>
                  <a:ext uri="{0D108BD9-81ED-4DB2-BD59-A6C34878D82A}">
                    <a16:rowId xmlns:a16="http://schemas.microsoft.com/office/drawing/2014/main" val="2712812682"/>
                  </a:ext>
                </a:extLst>
              </a:tr>
              <a:tr h="389769">
                <a:tc>
                  <a:txBody>
                    <a:bodyPr/>
                    <a:lstStyle/>
                    <a:p>
                      <a:r>
                        <a:rPr lang="en-GB" dirty="0">
                          <a:latin typeface="+mj-lt"/>
                        </a:rPr>
                        <a:t>Advantage:</a:t>
                      </a:r>
                    </a:p>
                    <a:p>
                      <a:endParaRPr lang="en-GB" dirty="0">
                        <a:latin typeface="+mj-lt"/>
                      </a:endParaRPr>
                    </a:p>
                    <a:p>
                      <a:endParaRPr lang="en-GB" dirty="0">
                        <a:latin typeface="+mj-lt"/>
                      </a:endParaRPr>
                    </a:p>
                    <a:p>
                      <a:endParaRPr lang="en-GB" dirty="0">
                        <a:latin typeface="+mj-lt"/>
                      </a:endParaRPr>
                    </a:p>
                  </a:txBody>
                  <a:tcPr/>
                </a:tc>
                <a:tc>
                  <a:txBody>
                    <a:bodyPr/>
                    <a:lstStyle/>
                    <a:p>
                      <a:r>
                        <a:rPr lang="en-GB" dirty="0">
                          <a:latin typeface="+mj-lt"/>
                        </a:rPr>
                        <a:t>Advantage:</a:t>
                      </a:r>
                    </a:p>
                  </a:txBody>
                  <a:tcPr/>
                </a:tc>
                <a:tc>
                  <a:txBody>
                    <a:bodyPr/>
                    <a:lstStyle/>
                    <a:p>
                      <a:r>
                        <a:rPr lang="en-GB" dirty="0">
                          <a:latin typeface="+mj-lt"/>
                        </a:rPr>
                        <a:t>Advantage:</a:t>
                      </a:r>
                    </a:p>
                  </a:txBody>
                  <a:tcPr/>
                </a:tc>
                <a:tc>
                  <a:txBody>
                    <a:bodyPr/>
                    <a:lstStyle/>
                    <a:p>
                      <a:r>
                        <a:rPr lang="en-GB" dirty="0">
                          <a:latin typeface="+mj-lt"/>
                        </a:rPr>
                        <a:t>Advantage:</a:t>
                      </a:r>
                    </a:p>
                  </a:txBody>
                  <a:tcPr/>
                </a:tc>
                <a:extLst>
                  <a:ext uri="{0D108BD9-81ED-4DB2-BD59-A6C34878D82A}">
                    <a16:rowId xmlns:a16="http://schemas.microsoft.com/office/drawing/2014/main" val="1303223524"/>
                  </a:ext>
                </a:extLst>
              </a:tr>
              <a:tr h="389769">
                <a:tc>
                  <a:txBody>
                    <a:bodyPr/>
                    <a:lstStyle/>
                    <a:p>
                      <a:r>
                        <a:rPr lang="en-GB" dirty="0">
                          <a:latin typeface="+mj-lt"/>
                        </a:rPr>
                        <a:t>Disadvantage: </a:t>
                      </a:r>
                    </a:p>
                    <a:p>
                      <a:endParaRPr lang="en-GB" dirty="0">
                        <a:latin typeface="+mj-lt"/>
                      </a:endParaRPr>
                    </a:p>
                    <a:p>
                      <a:endParaRPr lang="en-GB" dirty="0">
                        <a:latin typeface="+mj-lt"/>
                      </a:endParaRPr>
                    </a:p>
                    <a:p>
                      <a:endParaRPr lang="en-GB" dirty="0">
                        <a:latin typeface="+mj-lt"/>
                      </a:endParaRPr>
                    </a:p>
                  </a:txBody>
                  <a:tcPr/>
                </a:tc>
                <a:tc>
                  <a:txBody>
                    <a:bodyPr/>
                    <a:lstStyle/>
                    <a:p>
                      <a:r>
                        <a:rPr lang="en-GB" dirty="0">
                          <a:latin typeface="+mj-lt"/>
                        </a:rPr>
                        <a:t>Disadvantage: </a:t>
                      </a:r>
                    </a:p>
                  </a:txBody>
                  <a:tcPr/>
                </a:tc>
                <a:tc>
                  <a:txBody>
                    <a:bodyPr/>
                    <a:lstStyle/>
                    <a:p>
                      <a:r>
                        <a:rPr lang="en-GB" dirty="0">
                          <a:latin typeface="+mj-lt"/>
                        </a:rPr>
                        <a:t>Disadvantage: </a:t>
                      </a:r>
                    </a:p>
                  </a:txBody>
                  <a:tcPr/>
                </a:tc>
                <a:tc>
                  <a:txBody>
                    <a:bodyPr/>
                    <a:lstStyle/>
                    <a:p>
                      <a:r>
                        <a:rPr lang="en-GB" dirty="0">
                          <a:latin typeface="+mj-lt"/>
                        </a:rPr>
                        <a:t>Disadvantage: </a:t>
                      </a:r>
                    </a:p>
                  </a:txBody>
                  <a:tcPr/>
                </a:tc>
                <a:extLst>
                  <a:ext uri="{0D108BD9-81ED-4DB2-BD59-A6C34878D82A}">
                    <a16:rowId xmlns:a16="http://schemas.microsoft.com/office/drawing/2014/main" val="2670159183"/>
                  </a:ext>
                </a:extLst>
              </a:tr>
            </a:tbl>
          </a:graphicData>
        </a:graphic>
      </p:graphicFrame>
      <p:pic>
        <p:nvPicPr>
          <p:cNvPr id="2" name="Picture 1">
            <a:extLst>
              <a:ext uri="{FF2B5EF4-FFF2-40B4-BE49-F238E27FC236}">
                <a16:creationId xmlns:a16="http://schemas.microsoft.com/office/drawing/2014/main" id="{FBC7034A-8BE3-42BB-B430-2E39C59918A9}"/>
              </a:ext>
            </a:extLst>
          </p:cNvPr>
          <p:cNvPicPr>
            <a:picLocks noChangeAspect="1"/>
          </p:cNvPicPr>
          <p:nvPr/>
        </p:nvPicPr>
        <p:blipFill rotWithShape="1">
          <a:blip r:embed="rId3"/>
          <a:srcRect r="7416"/>
          <a:stretch/>
        </p:blipFill>
        <p:spPr>
          <a:xfrm>
            <a:off x="399824" y="1472747"/>
            <a:ext cx="2619148" cy="1619250"/>
          </a:xfrm>
          <a:prstGeom prst="rect">
            <a:avLst/>
          </a:prstGeom>
        </p:spPr>
      </p:pic>
      <p:pic>
        <p:nvPicPr>
          <p:cNvPr id="4" name="Picture 3">
            <a:extLst>
              <a:ext uri="{FF2B5EF4-FFF2-40B4-BE49-F238E27FC236}">
                <a16:creationId xmlns:a16="http://schemas.microsoft.com/office/drawing/2014/main" id="{F69021F3-0868-492C-9795-0F521E7BB3B3}"/>
              </a:ext>
            </a:extLst>
          </p:cNvPr>
          <p:cNvPicPr>
            <a:picLocks noChangeAspect="1"/>
          </p:cNvPicPr>
          <p:nvPr/>
        </p:nvPicPr>
        <p:blipFill>
          <a:blip r:embed="rId4"/>
          <a:stretch>
            <a:fillRect/>
          </a:stretch>
        </p:blipFill>
        <p:spPr>
          <a:xfrm>
            <a:off x="3309258" y="1469046"/>
            <a:ext cx="2452050" cy="1622951"/>
          </a:xfrm>
          <a:prstGeom prst="rect">
            <a:avLst/>
          </a:prstGeom>
        </p:spPr>
      </p:pic>
      <p:pic>
        <p:nvPicPr>
          <p:cNvPr id="6" name="Picture 5">
            <a:extLst>
              <a:ext uri="{FF2B5EF4-FFF2-40B4-BE49-F238E27FC236}">
                <a16:creationId xmlns:a16="http://schemas.microsoft.com/office/drawing/2014/main" id="{1EFE87F6-873A-48EB-BE74-332761D34B41}"/>
              </a:ext>
            </a:extLst>
          </p:cNvPr>
          <p:cNvPicPr>
            <a:picLocks noChangeAspect="1"/>
          </p:cNvPicPr>
          <p:nvPr/>
        </p:nvPicPr>
        <p:blipFill>
          <a:blip r:embed="rId5"/>
          <a:stretch>
            <a:fillRect/>
          </a:stretch>
        </p:blipFill>
        <p:spPr>
          <a:xfrm>
            <a:off x="6051594" y="1469046"/>
            <a:ext cx="2591539" cy="1622951"/>
          </a:xfrm>
          <a:prstGeom prst="rect">
            <a:avLst/>
          </a:prstGeom>
        </p:spPr>
      </p:pic>
      <p:pic>
        <p:nvPicPr>
          <p:cNvPr id="11" name="Picture 10">
            <a:extLst>
              <a:ext uri="{FF2B5EF4-FFF2-40B4-BE49-F238E27FC236}">
                <a16:creationId xmlns:a16="http://schemas.microsoft.com/office/drawing/2014/main" id="{3B3C61F2-605B-4BE2-94BD-8671D3F8CDA7}"/>
              </a:ext>
            </a:extLst>
          </p:cNvPr>
          <p:cNvPicPr>
            <a:picLocks noChangeAspect="1"/>
          </p:cNvPicPr>
          <p:nvPr/>
        </p:nvPicPr>
        <p:blipFill>
          <a:blip r:embed="rId6"/>
          <a:stretch>
            <a:fillRect/>
          </a:stretch>
        </p:blipFill>
        <p:spPr>
          <a:xfrm>
            <a:off x="8933419" y="1454554"/>
            <a:ext cx="2469081" cy="1651933"/>
          </a:xfrm>
          <a:prstGeom prst="rect">
            <a:avLst/>
          </a:prstGeom>
        </p:spPr>
      </p:pic>
    </p:spTree>
    <p:extLst>
      <p:ext uri="{BB962C8B-B14F-4D97-AF65-F5344CB8AC3E}">
        <p14:creationId xmlns:p14="http://schemas.microsoft.com/office/powerpoint/2010/main" val="25601907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2034837" cy="1015663"/>
          </a:xfrm>
          <a:prstGeom prst="rect">
            <a:avLst/>
          </a:prstGeom>
          <a:noFill/>
        </p:spPr>
        <p:txBody>
          <a:bodyPr wrap="square" rtlCol="0">
            <a:spAutoFit/>
          </a:bodyPr>
          <a:lstStyle/>
          <a:p>
            <a:r>
              <a:rPr lang="en-GB" sz="2400" b="1" u="sng" dirty="0">
                <a:latin typeface="+mj-lt"/>
              </a:rPr>
              <a:t>Modes of connection</a:t>
            </a:r>
          </a:p>
          <a:p>
            <a:r>
              <a:rPr lang="en-GB" dirty="0">
                <a:latin typeface="+mj-lt"/>
              </a:rPr>
              <a:t>Identify the mode connection from the image below, identify one advantage and one disadvantage to using this type of connection.</a:t>
            </a:r>
          </a:p>
        </p:txBody>
      </p:sp>
      <p:graphicFrame>
        <p:nvGraphicFramePr>
          <p:cNvPr id="5" name="Table 4">
            <a:extLst>
              <a:ext uri="{FF2B5EF4-FFF2-40B4-BE49-F238E27FC236}">
                <a16:creationId xmlns:a16="http://schemas.microsoft.com/office/drawing/2014/main" id="{0B2186D0-AE73-42EE-A14F-E1AB76BC9BA1}"/>
              </a:ext>
            </a:extLst>
          </p:cNvPr>
          <p:cNvGraphicFramePr>
            <a:graphicFrameLocks noGrp="1"/>
          </p:cNvGraphicFramePr>
          <p:nvPr>
            <p:extLst>
              <p:ext uri="{D42A27DB-BD31-4B8C-83A1-F6EECF244321}">
                <p14:modId xmlns:p14="http://schemas.microsoft.com/office/powerpoint/2010/main" val="1618805371"/>
              </p:ext>
            </p:extLst>
          </p:nvPr>
        </p:nvGraphicFramePr>
        <p:xfrm>
          <a:off x="290285" y="1271208"/>
          <a:ext cx="11350172" cy="5394960"/>
        </p:xfrm>
        <a:graphic>
          <a:graphicData uri="http://schemas.openxmlformats.org/drawingml/2006/table">
            <a:tbl>
              <a:tblPr firstRow="1" bandRow="1">
                <a:tableStyleId>{5940675A-B579-460E-94D1-54222C63F5DA}</a:tableStyleId>
              </a:tblPr>
              <a:tblGrid>
                <a:gridCol w="2837543">
                  <a:extLst>
                    <a:ext uri="{9D8B030D-6E8A-4147-A177-3AD203B41FA5}">
                      <a16:colId xmlns:a16="http://schemas.microsoft.com/office/drawing/2014/main" val="455233645"/>
                    </a:ext>
                  </a:extLst>
                </a:gridCol>
                <a:gridCol w="2837543">
                  <a:extLst>
                    <a:ext uri="{9D8B030D-6E8A-4147-A177-3AD203B41FA5}">
                      <a16:colId xmlns:a16="http://schemas.microsoft.com/office/drawing/2014/main" val="2458619130"/>
                    </a:ext>
                  </a:extLst>
                </a:gridCol>
                <a:gridCol w="2837543">
                  <a:extLst>
                    <a:ext uri="{9D8B030D-6E8A-4147-A177-3AD203B41FA5}">
                      <a16:colId xmlns:a16="http://schemas.microsoft.com/office/drawing/2014/main" val="704833122"/>
                    </a:ext>
                  </a:extLst>
                </a:gridCol>
                <a:gridCol w="2837543">
                  <a:extLst>
                    <a:ext uri="{9D8B030D-6E8A-4147-A177-3AD203B41FA5}">
                      <a16:colId xmlns:a16="http://schemas.microsoft.com/office/drawing/2014/main" val="786846488"/>
                    </a:ext>
                  </a:extLst>
                </a:gridCol>
              </a:tblGrid>
              <a:tr h="389769">
                <a:tc>
                  <a:txBody>
                    <a:bodyPr/>
                    <a:lstStyle/>
                    <a:p>
                      <a:endParaRPr lang="en-GB" dirty="0">
                        <a:latin typeface="+mj-lt"/>
                      </a:endParaRPr>
                    </a:p>
                  </a:txBody>
                  <a:tcPr/>
                </a:tc>
                <a:tc>
                  <a:txBody>
                    <a:bodyPr/>
                    <a:lstStyle/>
                    <a:p>
                      <a:endParaRPr lang="en-GB" dirty="0">
                        <a:latin typeface="+mj-lt"/>
                      </a:endParaRPr>
                    </a:p>
                  </a:txBody>
                  <a:tcPr/>
                </a:tc>
                <a:tc>
                  <a:txBody>
                    <a:bodyPr/>
                    <a:lstStyle/>
                    <a:p>
                      <a:endParaRPr lang="en-GB" dirty="0">
                        <a:latin typeface="+mj-lt"/>
                      </a:endParaRPr>
                    </a:p>
                  </a:txBody>
                  <a:tcPr/>
                </a:tc>
                <a:tc>
                  <a:txBody>
                    <a:bodyPr/>
                    <a:lstStyle/>
                    <a:p>
                      <a:endParaRPr lang="en-GB" dirty="0">
                        <a:latin typeface="+mj-lt"/>
                      </a:endParaRPr>
                    </a:p>
                    <a:p>
                      <a:endParaRPr lang="en-GB" dirty="0">
                        <a:latin typeface="+mj-lt"/>
                      </a:endParaRPr>
                    </a:p>
                    <a:p>
                      <a:endParaRPr lang="en-GB" dirty="0">
                        <a:latin typeface="+mj-lt"/>
                      </a:endParaRPr>
                    </a:p>
                    <a:p>
                      <a:endParaRPr lang="en-GB" dirty="0">
                        <a:latin typeface="+mj-lt"/>
                      </a:endParaRPr>
                    </a:p>
                    <a:p>
                      <a:endParaRPr lang="en-GB" dirty="0">
                        <a:latin typeface="+mj-lt"/>
                      </a:endParaRPr>
                    </a:p>
                    <a:p>
                      <a:endParaRPr lang="en-GB" dirty="0">
                        <a:latin typeface="+mj-lt"/>
                      </a:endParaRPr>
                    </a:p>
                    <a:p>
                      <a:endParaRPr lang="en-GB" dirty="0">
                        <a:latin typeface="+mj-lt"/>
                      </a:endParaRPr>
                    </a:p>
                  </a:txBody>
                  <a:tcPr/>
                </a:tc>
                <a:extLst>
                  <a:ext uri="{0D108BD9-81ED-4DB2-BD59-A6C34878D82A}">
                    <a16:rowId xmlns:a16="http://schemas.microsoft.com/office/drawing/2014/main" val="2272342750"/>
                  </a:ext>
                </a:extLst>
              </a:tr>
              <a:tr h="389769">
                <a:tc>
                  <a:txBody>
                    <a:bodyPr/>
                    <a:lstStyle/>
                    <a:p>
                      <a:r>
                        <a:rPr lang="en-GB" dirty="0">
                          <a:latin typeface="+mj-lt"/>
                        </a:rPr>
                        <a:t>Method:</a:t>
                      </a:r>
                    </a:p>
                    <a:p>
                      <a:r>
                        <a:rPr lang="en-GB" dirty="0">
                          <a:latin typeface="+mj-lt"/>
                        </a:rPr>
                        <a:t>Mobile communications</a:t>
                      </a:r>
                    </a:p>
                  </a:txBody>
                  <a:tcPr>
                    <a:solidFill>
                      <a:schemeClr val="accent5">
                        <a:lumMod val="20000"/>
                        <a:lumOff val="80000"/>
                      </a:schemeClr>
                    </a:solidFill>
                  </a:tcPr>
                </a:tc>
                <a:tc>
                  <a:txBody>
                    <a:bodyPr/>
                    <a:lstStyle/>
                    <a:p>
                      <a:r>
                        <a:rPr lang="en-GB" dirty="0">
                          <a:latin typeface="+mj-lt"/>
                        </a:rPr>
                        <a:t>Method:</a:t>
                      </a:r>
                    </a:p>
                    <a:p>
                      <a:r>
                        <a:rPr lang="en-GB" dirty="0">
                          <a:latin typeface="+mj-lt"/>
                        </a:rPr>
                        <a:t>Satellite</a:t>
                      </a:r>
                    </a:p>
                  </a:txBody>
                  <a:tcPr>
                    <a:solidFill>
                      <a:schemeClr val="accent5">
                        <a:lumMod val="20000"/>
                        <a:lumOff val="80000"/>
                      </a:schemeClr>
                    </a:solidFill>
                  </a:tcPr>
                </a:tc>
                <a:tc>
                  <a:txBody>
                    <a:bodyPr/>
                    <a:lstStyle/>
                    <a:p>
                      <a:r>
                        <a:rPr lang="en-GB" dirty="0">
                          <a:latin typeface="+mj-lt"/>
                        </a:rPr>
                        <a:t>Method:</a:t>
                      </a:r>
                    </a:p>
                    <a:p>
                      <a:r>
                        <a:rPr lang="en-GB" dirty="0">
                          <a:latin typeface="+mj-lt"/>
                        </a:rPr>
                        <a:t>Broadband</a:t>
                      </a:r>
                    </a:p>
                  </a:txBody>
                  <a:tcPr>
                    <a:solidFill>
                      <a:schemeClr val="accent5">
                        <a:lumMod val="20000"/>
                        <a:lumOff val="80000"/>
                      </a:schemeClr>
                    </a:solidFill>
                  </a:tcPr>
                </a:tc>
                <a:tc>
                  <a:txBody>
                    <a:bodyPr/>
                    <a:lstStyle/>
                    <a:p>
                      <a:r>
                        <a:rPr lang="en-GB" dirty="0">
                          <a:latin typeface="+mj-lt"/>
                        </a:rPr>
                        <a:t>Method:</a:t>
                      </a:r>
                    </a:p>
                    <a:p>
                      <a:r>
                        <a:rPr lang="en-GB" dirty="0">
                          <a:latin typeface="+mj-lt"/>
                        </a:rPr>
                        <a:t>GIS</a:t>
                      </a:r>
                    </a:p>
                  </a:txBody>
                  <a:tcPr>
                    <a:solidFill>
                      <a:schemeClr val="accent5">
                        <a:lumMod val="20000"/>
                        <a:lumOff val="80000"/>
                      </a:schemeClr>
                    </a:solidFill>
                  </a:tcPr>
                </a:tc>
                <a:extLst>
                  <a:ext uri="{0D108BD9-81ED-4DB2-BD59-A6C34878D82A}">
                    <a16:rowId xmlns:a16="http://schemas.microsoft.com/office/drawing/2014/main" val="2712812682"/>
                  </a:ext>
                </a:extLst>
              </a:tr>
              <a:tr h="389769">
                <a:tc>
                  <a:txBody>
                    <a:bodyPr/>
                    <a:lstStyle/>
                    <a:p>
                      <a:r>
                        <a:rPr lang="en-GB" dirty="0">
                          <a:latin typeface="+mj-lt"/>
                        </a:rPr>
                        <a:t>Advantage:</a:t>
                      </a:r>
                    </a:p>
                    <a:p>
                      <a:r>
                        <a:rPr lang="en-GB" sz="1600" dirty="0">
                          <a:latin typeface="+mj-lt"/>
                        </a:rPr>
                        <a:t>Does not require a router or Wi-Fi to connect to the internet</a:t>
                      </a:r>
                    </a:p>
                    <a:p>
                      <a:endParaRPr lang="en-GB" dirty="0">
                        <a:latin typeface="+mj-lt"/>
                      </a:endParaRPr>
                    </a:p>
                    <a:p>
                      <a:endParaRPr lang="en-GB" dirty="0">
                        <a:latin typeface="+mj-lt"/>
                      </a:endParaRPr>
                    </a:p>
                  </a:txBody>
                  <a:tcPr>
                    <a:solidFill>
                      <a:schemeClr val="accent5">
                        <a:lumMod val="20000"/>
                        <a:lumOff val="80000"/>
                      </a:schemeClr>
                    </a:solidFill>
                  </a:tcPr>
                </a:tc>
                <a:tc>
                  <a:txBody>
                    <a:bodyPr/>
                    <a:lstStyle/>
                    <a:p>
                      <a:r>
                        <a:rPr lang="en-GB" dirty="0">
                          <a:latin typeface="+mj-lt"/>
                        </a:rPr>
                        <a:t>Advantage:</a:t>
                      </a:r>
                    </a:p>
                    <a:p>
                      <a:r>
                        <a:rPr lang="en-GB" sz="1600" dirty="0">
                          <a:latin typeface="+mj-lt"/>
                        </a:rPr>
                        <a:t>Coverage. The signal from satellite can cover large geographic areas.</a:t>
                      </a:r>
                    </a:p>
                  </a:txBody>
                  <a:tcPr>
                    <a:solidFill>
                      <a:schemeClr val="accent5">
                        <a:lumMod val="20000"/>
                        <a:lumOff val="80000"/>
                      </a:schemeClr>
                    </a:solidFill>
                  </a:tcPr>
                </a:tc>
                <a:tc>
                  <a:txBody>
                    <a:bodyPr/>
                    <a:lstStyle/>
                    <a:p>
                      <a:r>
                        <a:rPr lang="en-GB" dirty="0">
                          <a:latin typeface="+mj-lt"/>
                        </a:rPr>
                        <a:t>Advantage:</a:t>
                      </a:r>
                    </a:p>
                    <a:p>
                      <a:r>
                        <a:rPr lang="en-GB" sz="1600" dirty="0">
                          <a:latin typeface="+mj-lt"/>
                        </a:rPr>
                        <a:t>Cheaper to install and more accessible to home users.</a:t>
                      </a:r>
                    </a:p>
                  </a:txBody>
                  <a:tcPr>
                    <a:solidFill>
                      <a:schemeClr val="accent5">
                        <a:lumMod val="20000"/>
                        <a:lumOff val="80000"/>
                      </a:schemeClr>
                    </a:solidFill>
                  </a:tcPr>
                </a:tc>
                <a:tc>
                  <a:txBody>
                    <a:bodyPr/>
                    <a:lstStyle/>
                    <a:p>
                      <a:r>
                        <a:rPr lang="en-GB" dirty="0">
                          <a:latin typeface="+mj-lt"/>
                        </a:rPr>
                        <a:t>Advantage:</a:t>
                      </a:r>
                    </a:p>
                    <a:p>
                      <a:r>
                        <a:rPr lang="en-GB" sz="1600" dirty="0">
                          <a:latin typeface="+mj-lt"/>
                        </a:rPr>
                        <a:t>Lots of information can be viewed on one page.</a:t>
                      </a:r>
                    </a:p>
                  </a:txBody>
                  <a:tcPr>
                    <a:solidFill>
                      <a:schemeClr val="accent5">
                        <a:lumMod val="20000"/>
                        <a:lumOff val="80000"/>
                      </a:schemeClr>
                    </a:solidFill>
                  </a:tcPr>
                </a:tc>
                <a:extLst>
                  <a:ext uri="{0D108BD9-81ED-4DB2-BD59-A6C34878D82A}">
                    <a16:rowId xmlns:a16="http://schemas.microsoft.com/office/drawing/2014/main" val="1303223524"/>
                  </a:ext>
                </a:extLst>
              </a:tr>
              <a:tr h="389769">
                <a:tc>
                  <a:txBody>
                    <a:bodyPr/>
                    <a:lstStyle/>
                    <a:p>
                      <a:r>
                        <a:rPr lang="en-GB" dirty="0">
                          <a:latin typeface="+mj-lt"/>
                        </a:rPr>
                        <a:t>Disadvantage: </a:t>
                      </a:r>
                    </a:p>
                    <a:p>
                      <a:r>
                        <a:rPr lang="en-GB" sz="1600" dirty="0">
                          <a:latin typeface="+mj-lt"/>
                        </a:rPr>
                        <a:t>Unless you have an unlimited data plan, you have to keep track of how much data you use.</a:t>
                      </a:r>
                    </a:p>
                    <a:p>
                      <a:endParaRPr lang="en-GB" sz="1600" dirty="0">
                        <a:latin typeface="+mj-lt"/>
                      </a:endParaRPr>
                    </a:p>
                  </a:txBody>
                  <a:tcPr>
                    <a:solidFill>
                      <a:schemeClr val="accent5">
                        <a:lumMod val="20000"/>
                        <a:lumOff val="80000"/>
                      </a:schemeClr>
                    </a:solidFill>
                  </a:tcPr>
                </a:tc>
                <a:tc>
                  <a:txBody>
                    <a:bodyPr/>
                    <a:lstStyle/>
                    <a:p>
                      <a:r>
                        <a:rPr lang="en-GB" dirty="0">
                          <a:latin typeface="+mj-lt"/>
                        </a:rPr>
                        <a:t>Disadvantage: </a:t>
                      </a:r>
                    </a:p>
                    <a:p>
                      <a:r>
                        <a:rPr lang="en-GB" sz="1600" dirty="0">
                          <a:latin typeface="+mj-lt"/>
                        </a:rPr>
                        <a:t>Latency. Satellite communication can lead to time delays when signals are transmitted.</a:t>
                      </a:r>
                    </a:p>
                  </a:txBody>
                  <a:tcPr>
                    <a:solidFill>
                      <a:schemeClr val="accent5">
                        <a:lumMod val="20000"/>
                        <a:lumOff val="80000"/>
                      </a:schemeClr>
                    </a:solidFill>
                  </a:tcPr>
                </a:tc>
                <a:tc>
                  <a:txBody>
                    <a:bodyPr/>
                    <a:lstStyle/>
                    <a:p>
                      <a:r>
                        <a:rPr lang="en-GB" dirty="0">
                          <a:latin typeface="+mj-lt"/>
                        </a:rPr>
                        <a:t>Disadvantage: </a:t>
                      </a:r>
                    </a:p>
                    <a:p>
                      <a:r>
                        <a:rPr lang="en-GB" sz="1600" dirty="0">
                          <a:latin typeface="+mj-lt"/>
                        </a:rPr>
                        <a:t>It can use inefficient copper wire and speeds are far lower than full fibre connections.</a:t>
                      </a:r>
                    </a:p>
                  </a:txBody>
                  <a:tcPr>
                    <a:solidFill>
                      <a:schemeClr val="accent5">
                        <a:lumMod val="20000"/>
                        <a:lumOff val="80000"/>
                      </a:schemeClr>
                    </a:solidFill>
                  </a:tcPr>
                </a:tc>
                <a:tc>
                  <a:txBody>
                    <a:bodyPr/>
                    <a:lstStyle/>
                    <a:p>
                      <a:r>
                        <a:rPr lang="en-GB" dirty="0">
                          <a:latin typeface="+mj-lt"/>
                        </a:rPr>
                        <a:t>Disadvantage: </a:t>
                      </a:r>
                    </a:p>
                    <a:p>
                      <a:r>
                        <a:rPr lang="en-GB" sz="1600" dirty="0">
                          <a:latin typeface="+mj-lt"/>
                        </a:rPr>
                        <a:t>It may require expensive software and a computer which needs constantly updated. </a:t>
                      </a:r>
                    </a:p>
                  </a:txBody>
                  <a:tcPr>
                    <a:solidFill>
                      <a:schemeClr val="accent5">
                        <a:lumMod val="20000"/>
                        <a:lumOff val="80000"/>
                      </a:schemeClr>
                    </a:solidFill>
                  </a:tcPr>
                </a:tc>
                <a:extLst>
                  <a:ext uri="{0D108BD9-81ED-4DB2-BD59-A6C34878D82A}">
                    <a16:rowId xmlns:a16="http://schemas.microsoft.com/office/drawing/2014/main" val="2670159183"/>
                  </a:ext>
                </a:extLst>
              </a:tr>
            </a:tbl>
          </a:graphicData>
        </a:graphic>
      </p:graphicFrame>
      <p:pic>
        <p:nvPicPr>
          <p:cNvPr id="2" name="Picture 1">
            <a:extLst>
              <a:ext uri="{FF2B5EF4-FFF2-40B4-BE49-F238E27FC236}">
                <a16:creationId xmlns:a16="http://schemas.microsoft.com/office/drawing/2014/main" id="{FBC7034A-8BE3-42BB-B430-2E39C59918A9}"/>
              </a:ext>
            </a:extLst>
          </p:cNvPr>
          <p:cNvPicPr>
            <a:picLocks noChangeAspect="1"/>
          </p:cNvPicPr>
          <p:nvPr/>
        </p:nvPicPr>
        <p:blipFill rotWithShape="1">
          <a:blip r:embed="rId3"/>
          <a:srcRect r="7416"/>
          <a:stretch/>
        </p:blipFill>
        <p:spPr>
          <a:xfrm>
            <a:off x="399824" y="1472747"/>
            <a:ext cx="2619148" cy="1619250"/>
          </a:xfrm>
          <a:prstGeom prst="rect">
            <a:avLst/>
          </a:prstGeom>
        </p:spPr>
      </p:pic>
      <p:pic>
        <p:nvPicPr>
          <p:cNvPr id="4" name="Picture 3">
            <a:extLst>
              <a:ext uri="{FF2B5EF4-FFF2-40B4-BE49-F238E27FC236}">
                <a16:creationId xmlns:a16="http://schemas.microsoft.com/office/drawing/2014/main" id="{F69021F3-0868-492C-9795-0F521E7BB3B3}"/>
              </a:ext>
            </a:extLst>
          </p:cNvPr>
          <p:cNvPicPr>
            <a:picLocks noChangeAspect="1"/>
          </p:cNvPicPr>
          <p:nvPr/>
        </p:nvPicPr>
        <p:blipFill>
          <a:blip r:embed="rId4"/>
          <a:stretch>
            <a:fillRect/>
          </a:stretch>
        </p:blipFill>
        <p:spPr>
          <a:xfrm>
            <a:off x="3309258" y="1469046"/>
            <a:ext cx="2452050" cy="1622951"/>
          </a:xfrm>
          <a:prstGeom prst="rect">
            <a:avLst/>
          </a:prstGeom>
        </p:spPr>
      </p:pic>
      <p:pic>
        <p:nvPicPr>
          <p:cNvPr id="6" name="Picture 5">
            <a:extLst>
              <a:ext uri="{FF2B5EF4-FFF2-40B4-BE49-F238E27FC236}">
                <a16:creationId xmlns:a16="http://schemas.microsoft.com/office/drawing/2014/main" id="{1EFE87F6-873A-48EB-BE74-332761D34B41}"/>
              </a:ext>
            </a:extLst>
          </p:cNvPr>
          <p:cNvPicPr>
            <a:picLocks noChangeAspect="1"/>
          </p:cNvPicPr>
          <p:nvPr/>
        </p:nvPicPr>
        <p:blipFill>
          <a:blip r:embed="rId5"/>
          <a:stretch>
            <a:fillRect/>
          </a:stretch>
        </p:blipFill>
        <p:spPr>
          <a:xfrm>
            <a:off x="6051594" y="1469046"/>
            <a:ext cx="2591539" cy="1622951"/>
          </a:xfrm>
          <a:prstGeom prst="rect">
            <a:avLst/>
          </a:prstGeom>
        </p:spPr>
      </p:pic>
      <p:pic>
        <p:nvPicPr>
          <p:cNvPr id="11" name="Picture 10">
            <a:extLst>
              <a:ext uri="{FF2B5EF4-FFF2-40B4-BE49-F238E27FC236}">
                <a16:creationId xmlns:a16="http://schemas.microsoft.com/office/drawing/2014/main" id="{3B3C61F2-605B-4BE2-94BD-8671D3F8CDA7}"/>
              </a:ext>
            </a:extLst>
          </p:cNvPr>
          <p:cNvPicPr>
            <a:picLocks noChangeAspect="1"/>
          </p:cNvPicPr>
          <p:nvPr/>
        </p:nvPicPr>
        <p:blipFill>
          <a:blip r:embed="rId6"/>
          <a:stretch>
            <a:fillRect/>
          </a:stretch>
        </p:blipFill>
        <p:spPr>
          <a:xfrm>
            <a:off x="8933419" y="1454554"/>
            <a:ext cx="2469081" cy="1651933"/>
          </a:xfrm>
          <a:prstGeom prst="rect">
            <a:avLst/>
          </a:prstGeom>
        </p:spPr>
      </p:pic>
    </p:spTree>
    <p:extLst>
      <p:ext uri="{BB962C8B-B14F-4D97-AF65-F5344CB8AC3E}">
        <p14:creationId xmlns:p14="http://schemas.microsoft.com/office/powerpoint/2010/main" val="4013845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What do all these have in common?</a:t>
            </a:r>
          </a:p>
        </p:txBody>
      </p:sp>
      <p:pic>
        <p:nvPicPr>
          <p:cNvPr id="2" name="Picture 1"/>
          <p:cNvPicPr>
            <a:picLocks noChangeAspect="1"/>
          </p:cNvPicPr>
          <p:nvPr/>
        </p:nvPicPr>
        <p:blipFill>
          <a:blip r:embed="rId3"/>
          <a:stretch>
            <a:fillRect/>
          </a:stretch>
        </p:blipFill>
        <p:spPr>
          <a:xfrm>
            <a:off x="1657631" y="814388"/>
            <a:ext cx="3400144" cy="2552316"/>
          </a:xfrm>
          <a:prstGeom prst="rect">
            <a:avLst/>
          </a:prstGeom>
        </p:spPr>
      </p:pic>
      <p:pic>
        <p:nvPicPr>
          <p:cNvPr id="4" name="Picture 3"/>
          <p:cNvPicPr>
            <a:picLocks noChangeAspect="1"/>
          </p:cNvPicPr>
          <p:nvPr/>
        </p:nvPicPr>
        <p:blipFill>
          <a:blip r:embed="rId4"/>
          <a:stretch>
            <a:fillRect/>
          </a:stretch>
        </p:blipFill>
        <p:spPr>
          <a:xfrm>
            <a:off x="7072312" y="814388"/>
            <a:ext cx="2443164" cy="2762441"/>
          </a:xfrm>
          <a:prstGeom prst="rect">
            <a:avLst/>
          </a:prstGeom>
        </p:spPr>
      </p:pic>
      <p:pic>
        <p:nvPicPr>
          <p:cNvPr id="6" name="Picture 5"/>
          <p:cNvPicPr>
            <a:picLocks noChangeAspect="1"/>
          </p:cNvPicPr>
          <p:nvPr/>
        </p:nvPicPr>
        <p:blipFill>
          <a:blip r:embed="rId5"/>
          <a:stretch>
            <a:fillRect/>
          </a:stretch>
        </p:blipFill>
        <p:spPr>
          <a:xfrm>
            <a:off x="3648076" y="3895639"/>
            <a:ext cx="4068281" cy="2542675"/>
          </a:xfrm>
          <a:prstGeom prst="rect">
            <a:avLst/>
          </a:prstGeom>
        </p:spPr>
      </p:pic>
    </p:spTree>
    <p:extLst>
      <p:ext uri="{BB962C8B-B14F-4D97-AF65-F5344CB8AC3E}">
        <p14:creationId xmlns:p14="http://schemas.microsoft.com/office/powerpoint/2010/main" val="8261330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058DB212-BFA2-403F-85EF-DFD3FF6D973A}" type="slidenum">
              <a:rPr lang="en-US" noProof="0" smtClean="0"/>
              <a:pPr/>
              <a:t>18</a:t>
            </a:fld>
            <a:endParaRPr lang="en-US" noProof="0" dirty="0"/>
          </a:p>
        </p:txBody>
      </p:sp>
      <p:sp>
        <p:nvSpPr>
          <p:cNvPr id="6" name="TextBox 5"/>
          <p:cNvSpPr txBox="1"/>
          <p:nvPr/>
        </p:nvSpPr>
        <p:spPr>
          <a:xfrm>
            <a:off x="157163" y="128588"/>
            <a:ext cx="11437236" cy="1107996"/>
          </a:xfrm>
          <a:prstGeom prst="rect">
            <a:avLst/>
          </a:prstGeom>
          <a:noFill/>
        </p:spPr>
        <p:txBody>
          <a:bodyPr wrap="square" rtlCol="0">
            <a:spAutoFit/>
          </a:bodyPr>
          <a:lstStyle/>
          <a:p>
            <a:r>
              <a:rPr lang="en-GB" sz="2400" b="1" u="sng" dirty="0">
                <a:latin typeface="+mj-lt"/>
              </a:rPr>
              <a:t>Cloud Computing</a:t>
            </a:r>
          </a:p>
          <a:p>
            <a:endParaRPr lang="en-GB" sz="2400" b="1" u="sng" dirty="0">
              <a:latin typeface="+mj-lt"/>
            </a:endParaRPr>
          </a:p>
          <a:p>
            <a:r>
              <a:rPr lang="en-GB" dirty="0">
                <a:latin typeface="+mj-lt"/>
              </a:rPr>
              <a:t>Identify whether these statements are describing an advantage or disadvantage of using cloud storage.</a:t>
            </a:r>
            <a:endParaRPr lang="en-GB" sz="1600" dirty="0">
              <a:latin typeface="+mj-lt"/>
            </a:endParaRPr>
          </a:p>
        </p:txBody>
      </p:sp>
      <p:graphicFrame>
        <p:nvGraphicFramePr>
          <p:cNvPr id="4" name="Table 3"/>
          <p:cNvGraphicFramePr>
            <a:graphicFrameLocks noGrp="1"/>
          </p:cNvGraphicFramePr>
          <p:nvPr>
            <p:extLst>
              <p:ext uri="{D42A27DB-BD31-4B8C-83A1-F6EECF244321}">
                <p14:modId xmlns:p14="http://schemas.microsoft.com/office/powerpoint/2010/main" val="3724328655"/>
              </p:ext>
            </p:extLst>
          </p:nvPr>
        </p:nvGraphicFramePr>
        <p:xfrm>
          <a:off x="157163" y="1326436"/>
          <a:ext cx="11520175" cy="5469753"/>
        </p:xfrm>
        <a:graphic>
          <a:graphicData uri="http://schemas.openxmlformats.org/drawingml/2006/table">
            <a:tbl>
              <a:tblPr firstRow="1" bandRow="1">
                <a:tableStyleId>{073A0DAA-6AF3-43AB-8588-CEC1D06C72B9}</a:tableStyleId>
              </a:tblPr>
              <a:tblGrid>
                <a:gridCol w="7877565">
                  <a:extLst>
                    <a:ext uri="{9D8B030D-6E8A-4147-A177-3AD203B41FA5}">
                      <a16:colId xmlns:a16="http://schemas.microsoft.com/office/drawing/2014/main" val="2137445831"/>
                    </a:ext>
                  </a:extLst>
                </a:gridCol>
                <a:gridCol w="1813810">
                  <a:extLst>
                    <a:ext uri="{9D8B030D-6E8A-4147-A177-3AD203B41FA5}">
                      <a16:colId xmlns:a16="http://schemas.microsoft.com/office/drawing/2014/main" val="3817794212"/>
                    </a:ext>
                  </a:extLst>
                </a:gridCol>
                <a:gridCol w="1828800">
                  <a:extLst>
                    <a:ext uri="{9D8B030D-6E8A-4147-A177-3AD203B41FA5}">
                      <a16:colId xmlns:a16="http://schemas.microsoft.com/office/drawing/2014/main" val="3516017577"/>
                    </a:ext>
                  </a:extLst>
                </a:gridCol>
              </a:tblGrid>
              <a:tr h="654851">
                <a:tc>
                  <a:txBody>
                    <a:bodyPr/>
                    <a:lstStyle/>
                    <a:p>
                      <a:endParaRPr lang="en-GB" sz="2000" dirty="0">
                        <a:latin typeface="+mj-lt"/>
                      </a:endParaRPr>
                    </a:p>
                  </a:txBody>
                  <a:tcPr/>
                </a:tc>
                <a:tc>
                  <a:txBody>
                    <a:bodyPr/>
                    <a:lstStyle/>
                    <a:p>
                      <a:r>
                        <a:rPr lang="en-GB" sz="2000" dirty="0">
                          <a:latin typeface="+mj-lt"/>
                        </a:rPr>
                        <a:t>Advantage</a:t>
                      </a:r>
                    </a:p>
                  </a:txBody>
                  <a:tcPr/>
                </a:tc>
                <a:tc>
                  <a:txBody>
                    <a:bodyPr/>
                    <a:lstStyle/>
                    <a:p>
                      <a:r>
                        <a:rPr lang="en-GB" sz="2000" dirty="0">
                          <a:latin typeface="+mj-lt"/>
                        </a:rPr>
                        <a:t>Disadvantage</a:t>
                      </a:r>
                    </a:p>
                  </a:txBody>
                  <a:tcPr/>
                </a:tc>
                <a:extLst>
                  <a:ext uri="{0D108BD9-81ED-4DB2-BD59-A6C34878D82A}">
                    <a16:rowId xmlns:a16="http://schemas.microsoft.com/office/drawing/2014/main" val="3941808366"/>
                  </a:ext>
                </a:extLst>
              </a:tr>
              <a:tr h="654851">
                <a:tc>
                  <a:txBody>
                    <a:bodyPr/>
                    <a:lstStyle/>
                    <a:p>
                      <a:r>
                        <a:rPr lang="en-GB" sz="2000" dirty="0">
                          <a:latin typeface="+mj-lt"/>
                        </a:rPr>
                        <a:t>Data is</a:t>
                      </a:r>
                      <a:r>
                        <a:rPr lang="en-GB" sz="2000" baseline="0" dirty="0">
                          <a:latin typeface="+mj-lt"/>
                        </a:rPr>
                        <a:t> backed up frequently and easy to recover.</a:t>
                      </a:r>
                      <a:endParaRPr lang="en-GB" sz="2000" dirty="0">
                        <a:latin typeface="+mj-lt"/>
                      </a:endParaRPr>
                    </a:p>
                  </a:txBody>
                  <a:tcPr/>
                </a:tc>
                <a:tc>
                  <a:txBody>
                    <a:bodyPr/>
                    <a:lstStyle/>
                    <a:p>
                      <a:endParaRPr lang="en-GB" sz="2000" dirty="0">
                        <a:latin typeface="+mj-lt"/>
                      </a:endParaRPr>
                    </a:p>
                  </a:txBody>
                  <a:tcPr/>
                </a:tc>
                <a:tc>
                  <a:txBody>
                    <a:bodyPr/>
                    <a:lstStyle/>
                    <a:p>
                      <a:endParaRPr lang="en-GB" sz="2000">
                        <a:latin typeface="+mj-lt"/>
                      </a:endParaRPr>
                    </a:p>
                  </a:txBody>
                  <a:tcPr/>
                </a:tc>
                <a:extLst>
                  <a:ext uri="{0D108BD9-81ED-4DB2-BD59-A6C34878D82A}">
                    <a16:rowId xmlns:a16="http://schemas.microsoft.com/office/drawing/2014/main" val="2581069538"/>
                  </a:ext>
                </a:extLst>
              </a:tr>
              <a:tr h="654851">
                <a:tc>
                  <a:txBody>
                    <a:bodyPr/>
                    <a:lstStyle/>
                    <a:p>
                      <a:r>
                        <a:rPr lang="en-GB" sz="2000" dirty="0">
                          <a:latin typeface="+mj-lt"/>
                        </a:rPr>
                        <a:t>Since data is held offsite by a company you do not control, you lack the ability to control and customise your data storage set-up.</a:t>
                      </a:r>
                    </a:p>
                  </a:txBody>
                  <a:tcPr/>
                </a:tc>
                <a:tc>
                  <a:txBody>
                    <a:bodyPr/>
                    <a:lstStyle/>
                    <a:p>
                      <a:endParaRPr lang="en-GB" sz="2000" dirty="0">
                        <a:latin typeface="+mj-lt"/>
                      </a:endParaRPr>
                    </a:p>
                  </a:txBody>
                  <a:tcPr/>
                </a:tc>
                <a:tc>
                  <a:txBody>
                    <a:bodyPr/>
                    <a:lstStyle/>
                    <a:p>
                      <a:endParaRPr lang="en-GB" sz="2000">
                        <a:latin typeface="+mj-lt"/>
                      </a:endParaRPr>
                    </a:p>
                  </a:txBody>
                  <a:tcPr/>
                </a:tc>
                <a:extLst>
                  <a:ext uri="{0D108BD9-81ED-4DB2-BD59-A6C34878D82A}">
                    <a16:rowId xmlns:a16="http://schemas.microsoft.com/office/drawing/2014/main" val="1304828953"/>
                  </a:ext>
                </a:extLst>
              </a:tr>
              <a:tr h="654851">
                <a:tc>
                  <a:txBody>
                    <a:bodyPr/>
                    <a:lstStyle/>
                    <a:p>
                      <a:r>
                        <a:rPr lang="en-GB" sz="2000" dirty="0">
                          <a:latin typeface="+mj-lt"/>
                        </a:rPr>
                        <a:t>If your Internet connection fails, so does your access to remotely stored data.</a:t>
                      </a:r>
                    </a:p>
                  </a:txBody>
                  <a:tcPr/>
                </a:tc>
                <a:tc>
                  <a:txBody>
                    <a:bodyPr/>
                    <a:lstStyle/>
                    <a:p>
                      <a:endParaRPr lang="en-GB" sz="2000" dirty="0">
                        <a:latin typeface="+mj-lt"/>
                      </a:endParaRPr>
                    </a:p>
                  </a:txBody>
                  <a:tcPr/>
                </a:tc>
                <a:tc>
                  <a:txBody>
                    <a:bodyPr/>
                    <a:lstStyle/>
                    <a:p>
                      <a:endParaRPr lang="en-GB" sz="2000">
                        <a:latin typeface="+mj-lt"/>
                      </a:endParaRPr>
                    </a:p>
                  </a:txBody>
                  <a:tcPr/>
                </a:tc>
                <a:extLst>
                  <a:ext uri="{0D108BD9-81ED-4DB2-BD59-A6C34878D82A}">
                    <a16:rowId xmlns:a16="http://schemas.microsoft.com/office/drawing/2014/main" val="3008512184"/>
                  </a:ext>
                </a:extLst>
              </a:tr>
              <a:tr h="654851">
                <a:tc>
                  <a:txBody>
                    <a:bodyPr/>
                    <a:lstStyle/>
                    <a:p>
                      <a:r>
                        <a:rPr lang="en-GB" sz="2000" dirty="0">
                          <a:latin typeface="+mj-lt"/>
                        </a:rPr>
                        <a:t>You can extend the amount of available storage by varying how much you pay.</a:t>
                      </a:r>
                    </a:p>
                  </a:txBody>
                  <a:tcPr/>
                </a:tc>
                <a:tc>
                  <a:txBody>
                    <a:bodyPr/>
                    <a:lstStyle/>
                    <a:p>
                      <a:endParaRPr lang="en-GB" sz="2000" dirty="0">
                        <a:latin typeface="+mj-lt"/>
                      </a:endParaRPr>
                    </a:p>
                  </a:txBody>
                  <a:tcPr/>
                </a:tc>
                <a:tc>
                  <a:txBody>
                    <a:bodyPr/>
                    <a:lstStyle/>
                    <a:p>
                      <a:endParaRPr lang="en-GB" sz="2000" dirty="0">
                        <a:latin typeface="+mj-lt"/>
                      </a:endParaRPr>
                    </a:p>
                  </a:txBody>
                  <a:tcPr/>
                </a:tc>
                <a:extLst>
                  <a:ext uri="{0D108BD9-81ED-4DB2-BD59-A6C34878D82A}">
                    <a16:rowId xmlns:a16="http://schemas.microsoft.com/office/drawing/2014/main" val="1861674486"/>
                  </a:ext>
                </a:extLst>
              </a:tr>
              <a:tr h="654851">
                <a:tc>
                  <a:txBody>
                    <a:bodyPr/>
                    <a:lstStyle/>
                    <a:p>
                      <a:r>
                        <a:rPr lang="en-GB" sz="2000" dirty="0">
                          <a:latin typeface="+mj-lt"/>
                        </a:rPr>
                        <a:t>Some cloud storage suppliers may try to fix you into a long term contract.</a:t>
                      </a:r>
                    </a:p>
                  </a:txBody>
                  <a:tcPr/>
                </a:tc>
                <a:tc>
                  <a:txBody>
                    <a:bodyPr/>
                    <a:lstStyle/>
                    <a:p>
                      <a:endParaRPr lang="en-GB" sz="2000">
                        <a:latin typeface="+mj-lt"/>
                      </a:endParaRPr>
                    </a:p>
                  </a:txBody>
                  <a:tcPr/>
                </a:tc>
                <a:tc>
                  <a:txBody>
                    <a:bodyPr/>
                    <a:lstStyle/>
                    <a:p>
                      <a:endParaRPr lang="en-GB" sz="2000" dirty="0">
                        <a:latin typeface="+mj-lt"/>
                      </a:endParaRPr>
                    </a:p>
                  </a:txBody>
                  <a:tcPr/>
                </a:tc>
                <a:extLst>
                  <a:ext uri="{0D108BD9-81ED-4DB2-BD59-A6C34878D82A}">
                    <a16:rowId xmlns:a16="http://schemas.microsoft.com/office/drawing/2014/main" val="2665438181"/>
                  </a:ext>
                </a:extLst>
              </a:tr>
              <a:tr h="654851">
                <a:tc>
                  <a:txBody>
                    <a:bodyPr/>
                    <a:lstStyle/>
                    <a:p>
                      <a:r>
                        <a:rPr lang="en-GB" sz="2000" dirty="0">
                          <a:latin typeface="+mj-lt"/>
                        </a:rPr>
                        <a:t>Since your data is stored remotely you can access it whether you are in Manchester or Madrid.</a:t>
                      </a:r>
                    </a:p>
                  </a:txBody>
                  <a:tcPr/>
                </a:tc>
                <a:tc>
                  <a:txBody>
                    <a:bodyPr/>
                    <a:lstStyle/>
                    <a:p>
                      <a:endParaRPr lang="en-GB" sz="2000">
                        <a:latin typeface="+mj-lt"/>
                      </a:endParaRPr>
                    </a:p>
                  </a:txBody>
                  <a:tcPr/>
                </a:tc>
                <a:tc>
                  <a:txBody>
                    <a:bodyPr/>
                    <a:lstStyle/>
                    <a:p>
                      <a:endParaRPr lang="en-GB" sz="2000" dirty="0">
                        <a:latin typeface="+mj-lt"/>
                      </a:endParaRPr>
                    </a:p>
                  </a:txBody>
                  <a:tcPr/>
                </a:tc>
                <a:extLst>
                  <a:ext uri="{0D108BD9-81ED-4DB2-BD59-A6C34878D82A}">
                    <a16:rowId xmlns:a16="http://schemas.microsoft.com/office/drawing/2014/main" val="1156836342"/>
                  </a:ext>
                </a:extLst>
              </a:tr>
              <a:tr h="654851">
                <a:tc>
                  <a:txBody>
                    <a:bodyPr/>
                    <a:lstStyle/>
                    <a:p>
                      <a:r>
                        <a:rPr lang="en-GB" sz="2000" dirty="0">
                          <a:latin typeface="+mj-lt"/>
                        </a:rPr>
                        <a:t>Once you’ve signed up and started using one particular cloud storage provider, it is difficult to migrate data to another cloud provider later on.</a:t>
                      </a:r>
                    </a:p>
                  </a:txBody>
                  <a:tcPr/>
                </a:tc>
                <a:tc>
                  <a:txBody>
                    <a:bodyPr/>
                    <a:lstStyle/>
                    <a:p>
                      <a:endParaRPr lang="en-GB" sz="2000">
                        <a:latin typeface="+mj-lt"/>
                      </a:endParaRPr>
                    </a:p>
                  </a:txBody>
                  <a:tcPr/>
                </a:tc>
                <a:tc>
                  <a:txBody>
                    <a:bodyPr/>
                    <a:lstStyle/>
                    <a:p>
                      <a:endParaRPr lang="en-GB" sz="2000" dirty="0">
                        <a:latin typeface="+mj-lt"/>
                      </a:endParaRPr>
                    </a:p>
                  </a:txBody>
                  <a:tcPr/>
                </a:tc>
                <a:extLst>
                  <a:ext uri="{0D108BD9-81ED-4DB2-BD59-A6C34878D82A}">
                    <a16:rowId xmlns:a16="http://schemas.microsoft.com/office/drawing/2014/main" val="3378471979"/>
                  </a:ext>
                </a:extLst>
              </a:tr>
            </a:tbl>
          </a:graphicData>
        </a:graphic>
      </p:graphicFrame>
    </p:spTree>
    <p:extLst>
      <p:ext uri="{BB962C8B-B14F-4D97-AF65-F5344CB8AC3E}">
        <p14:creationId xmlns:p14="http://schemas.microsoft.com/office/powerpoint/2010/main" val="35404867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058DB212-BFA2-403F-85EF-DFD3FF6D973A}" type="slidenum">
              <a:rPr lang="en-US" noProof="0" smtClean="0"/>
              <a:pPr/>
              <a:t>19</a:t>
            </a:fld>
            <a:endParaRPr lang="en-US" noProof="0" dirty="0"/>
          </a:p>
        </p:txBody>
      </p:sp>
      <p:sp>
        <p:nvSpPr>
          <p:cNvPr id="6" name="TextBox 5"/>
          <p:cNvSpPr txBox="1"/>
          <p:nvPr/>
        </p:nvSpPr>
        <p:spPr>
          <a:xfrm>
            <a:off x="157163" y="128588"/>
            <a:ext cx="11437236" cy="1107996"/>
          </a:xfrm>
          <a:prstGeom prst="rect">
            <a:avLst/>
          </a:prstGeom>
          <a:noFill/>
        </p:spPr>
        <p:txBody>
          <a:bodyPr wrap="square" rtlCol="0">
            <a:spAutoFit/>
          </a:bodyPr>
          <a:lstStyle/>
          <a:p>
            <a:r>
              <a:rPr lang="en-GB" sz="2400" b="1" u="sng" dirty="0">
                <a:latin typeface="+mj-lt"/>
              </a:rPr>
              <a:t>Cloud Computing</a:t>
            </a:r>
          </a:p>
          <a:p>
            <a:endParaRPr lang="en-GB" sz="2400" b="1" u="sng" dirty="0">
              <a:latin typeface="+mj-lt"/>
            </a:endParaRPr>
          </a:p>
          <a:p>
            <a:r>
              <a:rPr lang="en-GB" dirty="0">
                <a:latin typeface="+mj-lt"/>
              </a:rPr>
              <a:t>Identify whether these statements are describing an advantage or disadvantage of using cloud storage.</a:t>
            </a:r>
            <a:endParaRPr lang="en-GB" sz="1600" dirty="0">
              <a:latin typeface="+mj-lt"/>
            </a:endParaRPr>
          </a:p>
        </p:txBody>
      </p:sp>
      <p:graphicFrame>
        <p:nvGraphicFramePr>
          <p:cNvPr id="4" name="Table 3"/>
          <p:cNvGraphicFramePr>
            <a:graphicFrameLocks noGrp="1"/>
          </p:cNvGraphicFramePr>
          <p:nvPr>
            <p:extLst>
              <p:ext uri="{D42A27DB-BD31-4B8C-83A1-F6EECF244321}">
                <p14:modId xmlns:p14="http://schemas.microsoft.com/office/powerpoint/2010/main" val="2285358770"/>
              </p:ext>
            </p:extLst>
          </p:nvPr>
        </p:nvGraphicFramePr>
        <p:xfrm>
          <a:off x="157163" y="1326436"/>
          <a:ext cx="11445224" cy="5423564"/>
        </p:xfrm>
        <a:graphic>
          <a:graphicData uri="http://schemas.openxmlformats.org/drawingml/2006/table">
            <a:tbl>
              <a:tblPr firstRow="1" bandRow="1">
                <a:tableStyleId>{073A0DAA-6AF3-43AB-8588-CEC1D06C72B9}</a:tableStyleId>
              </a:tblPr>
              <a:tblGrid>
                <a:gridCol w="8132398">
                  <a:extLst>
                    <a:ext uri="{9D8B030D-6E8A-4147-A177-3AD203B41FA5}">
                      <a16:colId xmlns:a16="http://schemas.microsoft.com/office/drawing/2014/main" val="2137445831"/>
                    </a:ext>
                  </a:extLst>
                </a:gridCol>
                <a:gridCol w="1603947">
                  <a:extLst>
                    <a:ext uri="{9D8B030D-6E8A-4147-A177-3AD203B41FA5}">
                      <a16:colId xmlns:a16="http://schemas.microsoft.com/office/drawing/2014/main" val="3817794212"/>
                    </a:ext>
                  </a:extLst>
                </a:gridCol>
                <a:gridCol w="1708879">
                  <a:extLst>
                    <a:ext uri="{9D8B030D-6E8A-4147-A177-3AD203B41FA5}">
                      <a16:colId xmlns:a16="http://schemas.microsoft.com/office/drawing/2014/main" val="3516017577"/>
                    </a:ext>
                  </a:extLst>
                </a:gridCol>
              </a:tblGrid>
              <a:tr h="654851">
                <a:tc>
                  <a:txBody>
                    <a:bodyPr/>
                    <a:lstStyle/>
                    <a:p>
                      <a:endParaRPr lang="en-GB" sz="2000" dirty="0">
                        <a:latin typeface="+mj-lt"/>
                      </a:endParaRPr>
                    </a:p>
                  </a:txBody>
                  <a:tcPr/>
                </a:tc>
                <a:tc>
                  <a:txBody>
                    <a:bodyPr/>
                    <a:lstStyle/>
                    <a:p>
                      <a:r>
                        <a:rPr lang="en-GB" sz="2000" dirty="0">
                          <a:latin typeface="+mj-lt"/>
                        </a:rPr>
                        <a:t>Advantage</a:t>
                      </a:r>
                    </a:p>
                  </a:txBody>
                  <a:tcPr/>
                </a:tc>
                <a:tc>
                  <a:txBody>
                    <a:bodyPr/>
                    <a:lstStyle/>
                    <a:p>
                      <a:r>
                        <a:rPr lang="en-GB" sz="2000" dirty="0">
                          <a:latin typeface="+mj-lt"/>
                        </a:rPr>
                        <a:t>Disadvantage</a:t>
                      </a:r>
                    </a:p>
                  </a:txBody>
                  <a:tcPr/>
                </a:tc>
                <a:extLst>
                  <a:ext uri="{0D108BD9-81ED-4DB2-BD59-A6C34878D82A}">
                    <a16:rowId xmlns:a16="http://schemas.microsoft.com/office/drawing/2014/main" val="3941808366"/>
                  </a:ext>
                </a:extLst>
              </a:tr>
              <a:tr h="654851">
                <a:tc>
                  <a:txBody>
                    <a:bodyPr/>
                    <a:lstStyle/>
                    <a:p>
                      <a:r>
                        <a:rPr lang="en-GB" sz="2000" dirty="0">
                          <a:latin typeface="+mj-lt"/>
                        </a:rPr>
                        <a:t>Data is</a:t>
                      </a:r>
                      <a:r>
                        <a:rPr lang="en-GB" sz="2000" baseline="0" dirty="0">
                          <a:latin typeface="+mj-lt"/>
                        </a:rPr>
                        <a:t> backed up frequently and easy to recover.</a:t>
                      </a:r>
                      <a:endParaRPr lang="en-GB" sz="2000" dirty="0">
                        <a:latin typeface="+mj-lt"/>
                      </a:endParaRPr>
                    </a:p>
                  </a:txBody>
                  <a:tcPr/>
                </a:tc>
                <a:tc>
                  <a:txBody>
                    <a:bodyPr/>
                    <a:lstStyle/>
                    <a:p>
                      <a:r>
                        <a:rPr lang="en-GB" sz="2000" dirty="0">
                          <a:latin typeface="+mj-lt"/>
                          <a:sym typeface="Wingdings" panose="05000000000000000000" pitchFamily="2" charset="2"/>
                        </a:rPr>
                        <a:t></a:t>
                      </a:r>
                      <a:endParaRPr lang="en-GB" sz="2000" dirty="0">
                        <a:latin typeface="+mj-lt"/>
                      </a:endParaRPr>
                    </a:p>
                  </a:txBody>
                  <a:tcPr/>
                </a:tc>
                <a:tc>
                  <a:txBody>
                    <a:bodyPr/>
                    <a:lstStyle/>
                    <a:p>
                      <a:endParaRPr lang="en-GB" sz="2000">
                        <a:latin typeface="+mj-lt"/>
                      </a:endParaRPr>
                    </a:p>
                  </a:txBody>
                  <a:tcPr/>
                </a:tc>
                <a:extLst>
                  <a:ext uri="{0D108BD9-81ED-4DB2-BD59-A6C34878D82A}">
                    <a16:rowId xmlns:a16="http://schemas.microsoft.com/office/drawing/2014/main" val="2581069538"/>
                  </a:ext>
                </a:extLst>
              </a:tr>
              <a:tr h="654851">
                <a:tc>
                  <a:txBody>
                    <a:bodyPr/>
                    <a:lstStyle/>
                    <a:p>
                      <a:r>
                        <a:rPr lang="en-GB" sz="2000" dirty="0">
                          <a:latin typeface="+mj-lt"/>
                        </a:rPr>
                        <a:t>Since data is held offsite by a company you do not control, you lack the ability to control and customise your data storage set-up.</a:t>
                      </a:r>
                    </a:p>
                  </a:txBody>
                  <a:tcPr/>
                </a:tc>
                <a:tc>
                  <a:txBody>
                    <a:bodyPr/>
                    <a:lstStyle/>
                    <a:p>
                      <a:endParaRPr lang="en-GB" sz="2000" dirty="0">
                        <a:latin typeface="+mj-lt"/>
                      </a:endParaRPr>
                    </a:p>
                  </a:txBody>
                  <a:tcPr/>
                </a:tc>
                <a:tc>
                  <a:txBody>
                    <a:bodyPr/>
                    <a:lstStyle/>
                    <a:p>
                      <a:r>
                        <a:rPr lang="en-GB" sz="2000" kern="1200" dirty="0">
                          <a:solidFill>
                            <a:schemeClr val="dk1"/>
                          </a:solidFill>
                          <a:latin typeface="+mn-lt"/>
                          <a:ea typeface="+mn-ea"/>
                          <a:cs typeface="+mn-cs"/>
                          <a:sym typeface="Wingdings" panose="05000000000000000000" pitchFamily="2" charset="2"/>
                        </a:rPr>
                        <a:t></a:t>
                      </a:r>
                      <a:endParaRPr lang="en-GB" sz="2000" kern="1200" dirty="0">
                        <a:solidFill>
                          <a:schemeClr val="dk1"/>
                        </a:solidFill>
                        <a:latin typeface="+mn-lt"/>
                        <a:ea typeface="+mn-ea"/>
                        <a:cs typeface="+mn-cs"/>
                      </a:endParaRPr>
                    </a:p>
                  </a:txBody>
                  <a:tcPr/>
                </a:tc>
                <a:extLst>
                  <a:ext uri="{0D108BD9-81ED-4DB2-BD59-A6C34878D82A}">
                    <a16:rowId xmlns:a16="http://schemas.microsoft.com/office/drawing/2014/main" val="1304828953"/>
                  </a:ext>
                </a:extLst>
              </a:tr>
              <a:tr h="654851">
                <a:tc>
                  <a:txBody>
                    <a:bodyPr/>
                    <a:lstStyle/>
                    <a:p>
                      <a:r>
                        <a:rPr lang="en-GB" sz="2000" dirty="0">
                          <a:latin typeface="+mj-lt"/>
                        </a:rPr>
                        <a:t>If your Internet connection fails, so does your access to remotely stored data.</a:t>
                      </a:r>
                    </a:p>
                  </a:txBody>
                  <a:tcPr/>
                </a:tc>
                <a:tc>
                  <a:txBody>
                    <a:bodyPr/>
                    <a:lstStyle/>
                    <a:p>
                      <a:endParaRPr lang="en-GB" sz="2000" dirty="0">
                        <a:latin typeface="+mj-lt"/>
                      </a:endParaRPr>
                    </a:p>
                  </a:txBody>
                  <a:tcPr/>
                </a:tc>
                <a:tc>
                  <a:txBody>
                    <a:bodyPr/>
                    <a:lstStyle/>
                    <a:p>
                      <a:r>
                        <a:rPr lang="en-GB" sz="2000" kern="1200" dirty="0">
                          <a:solidFill>
                            <a:schemeClr val="dk1"/>
                          </a:solidFill>
                          <a:latin typeface="+mn-lt"/>
                          <a:ea typeface="+mn-ea"/>
                          <a:cs typeface="+mn-cs"/>
                          <a:sym typeface="Wingdings" panose="05000000000000000000" pitchFamily="2" charset="2"/>
                        </a:rPr>
                        <a:t></a:t>
                      </a:r>
                      <a:endParaRPr lang="en-GB" sz="2000" kern="1200" dirty="0">
                        <a:solidFill>
                          <a:schemeClr val="dk1"/>
                        </a:solidFill>
                        <a:latin typeface="+mn-lt"/>
                        <a:ea typeface="+mn-ea"/>
                        <a:cs typeface="+mn-cs"/>
                      </a:endParaRPr>
                    </a:p>
                  </a:txBody>
                  <a:tcPr/>
                </a:tc>
                <a:extLst>
                  <a:ext uri="{0D108BD9-81ED-4DB2-BD59-A6C34878D82A}">
                    <a16:rowId xmlns:a16="http://schemas.microsoft.com/office/drawing/2014/main" val="3008512184"/>
                  </a:ext>
                </a:extLst>
              </a:tr>
              <a:tr h="654851">
                <a:tc>
                  <a:txBody>
                    <a:bodyPr/>
                    <a:lstStyle/>
                    <a:p>
                      <a:r>
                        <a:rPr lang="en-GB" sz="2000" dirty="0">
                          <a:latin typeface="+mj-lt"/>
                        </a:rPr>
                        <a:t>You can extend the amount of available storage by varying how much you pay.</a:t>
                      </a:r>
                    </a:p>
                  </a:txBody>
                  <a:tcPr/>
                </a:tc>
                <a:tc>
                  <a:txBody>
                    <a:bodyPr/>
                    <a:lstStyle/>
                    <a:p>
                      <a:r>
                        <a:rPr lang="en-GB" sz="2000" kern="1200" dirty="0">
                          <a:solidFill>
                            <a:schemeClr val="dk1"/>
                          </a:solidFill>
                          <a:latin typeface="+mn-lt"/>
                          <a:ea typeface="+mn-ea"/>
                          <a:cs typeface="+mn-cs"/>
                          <a:sym typeface="Wingdings" panose="05000000000000000000" pitchFamily="2" charset="2"/>
                        </a:rPr>
                        <a:t></a:t>
                      </a:r>
                      <a:endParaRPr lang="en-GB" sz="2000" kern="1200" dirty="0">
                        <a:solidFill>
                          <a:schemeClr val="dk1"/>
                        </a:solidFill>
                        <a:latin typeface="+mn-lt"/>
                        <a:ea typeface="+mn-ea"/>
                        <a:cs typeface="+mn-cs"/>
                      </a:endParaRPr>
                    </a:p>
                  </a:txBody>
                  <a:tcPr/>
                </a:tc>
                <a:tc>
                  <a:txBody>
                    <a:bodyPr/>
                    <a:lstStyle/>
                    <a:p>
                      <a:endParaRPr lang="en-GB" sz="2000" dirty="0">
                        <a:latin typeface="+mj-lt"/>
                      </a:endParaRPr>
                    </a:p>
                  </a:txBody>
                  <a:tcPr/>
                </a:tc>
                <a:extLst>
                  <a:ext uri="{0D108BD9-81ED-4DB2-BD59-A6C34878D82A}">
                    <a16:rowId xmlns:a16="http://schemas.microsoft.com/office/drawing/2014/main" val="1861674486"/>
                  </a:ext>
                </a:extLst>
              </a:tr>
              <a:tr h="654851">
                <a:tc>
                  <a:txBody>
                    <a:bodyPr/>
                    <a:lstStyle/>
                    <a:p>
                      <a:r>
                        <a:rPr lang="en-GB" sz="2000" dirty="0">
                          <a:latin typeface="+mj-lt"/>
                        </a:rPr>
                        <a:t>Some cloud storage suppliers may try to fix you into a long term contract.</a:t>
                      </a:r>
                    </a:p>
                  </a:txBody>
                  <a:tcPr/>
                </a:tc>
                <a:tc>
                  <a:txBody>
                    <a:bodyPr/>
                    <a:lstStyle/>
                    <a:p>
                      <a:endParaRPr lang="en-GB" sz="2000">
                        <a:latin typeface="+mj-lt"/>
                      </a:endParaRPr>
                    </a:p>
                  </a:txBody>
                  <a:tcPr/>
                </a:tc>
                <a:tc>
                  <a:txBody>
                    <a:bodyPr/>
                    <a:lstStyle/>
                    <a:p>
                      <a:r>
                        <a:rPr lang="en-GB" sz="2000" kern="1200" dirty="0">
                          <a:solidFill>
                            <a:schemeClr val="dk1"/>
                          </a:solidFill>
                          <a:latin typeface="+mn-lt"/>
                          <a:ea typeface="+mn-ea"/>
                          <a:cs typeface="+mn-cs"/>
                          <a:sym typeface="Wingdings" panose="05000000000000000000" pitchFamily="2" charset="2"/>
                        </a:rPr>
                        <a:t></a:t>
                      </a:r>
                      <a:endParaRPr lang="en-GB" sz="2000" kern="1200" dirty="0">
                        <a:solidFill>
                          <a:schemeClr val="dk1"/>
                        </a:solidFill>
                        <a:latin typeface="+mn-lt"/>
                        <a:ea typeface="+mn-ea"/>
                        <a:cs typeface="+mn-cs"/>
                      </a:endParaRPr>
                    </a:p>
                  </a:txBody>
                  <a:tcPr/>
                </a:tc>
                <a:extLst>
                  <a:ext uri="{0D108BD9-81ED-4DB2-BD59-A6C34878D82A}">
                    <a16:rowId xmlns:a16="http://schemas.microsoft.com/office/drawing/2014/main" val="2665438181"/>
                  </a:ext>
                </a:extLst>
              </a:tr>
              <a:tr h="654851">
                <a:tc>
                  <a:txBody>
                    <a:bodyPr/>
                    <a:lstStyle/>
                    <a:p>
                      <a:r>
                        <a:rPr lang="en-GB" sz="2000" dirty="0">
                          <a:latin typeface="+mj-lt"/>
                        </a:rPr>
                        <a:t>Since your data is stored remotely you can access it whether you are in Manchester or Madrid.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kern="1200" dirty="0">
                          <a:solidFill>
                            <a:schemeClr val="dk1"/>
                          </a:solidFill>
                          <a:latin typeface="+mn-lt"/>
                          <a:ea typeface="+mn-ea"/>
                          <a:cs typeface="+mn-cs"/>
                          <a:sym typeface="Wingdings" panose="05000000000000000000" pitchFamily="2" charset="2"/>
                        </a:rPr>
                        <a:t></a:t>
                      </a:r>
                      <a:endParaRPr lang="en-GB" sz="2000" kern="1200" dirty="0">
                        <a:solidFill>
                          <a:schemeClr val="dk1"/>
                        </a:solidFill>
                        <a:latin typeface="+mn-lt"/>
                        <a:ea typeface="+mn-ea"/>
                        <a:cs typeface="+mn-cs"/>
                      </a:endParaRPr>
                    </a:p>
                    <a:p>
                      <a:endParaRPr lang="en-GB" sz="2000" dirty="0">
                        <a:latin typeface="+mj-lt"/>
                      </a:endParaRPr>
                    </a:p>
                  </a:txBody>
                  <a:tcPr/>
                </a:tc>
                <a:tc>
                  <a:txBody>
                    <a:bodyPr/>
                    <a:lstStyle/>
                    <a:p>
                      <a:endParaRPr lang="en-GB" sz="2000" dirty="0">
                        <a:latin typeface="+mj-lt"/>
                      </a:endParaRPr>
                    </a:p>
                  </a:txBody>
                  <a:tcPr/>
                </a:tc>
                <a:extLst>
                  <a:ext uri="{0D108BD9-81ED-4DB2-BD59-A6C34878D82A}">
                    <a16:rowId xmlns:a16="http://schemas.microsoft.com/office/drawing/2014/main" val="1156836342"/>
                  </a:ext>
                </a:extLst>
              </a:tr>
              <a:tr h="654851">
                <a:tc>
                  <a:txBody>
                    <a:bodyPr/>
                    <a:lstStyle/>
                    <a:p>
                      <a:r>
                        <a:rPr lang="en-GB" sz="2000" dirty="0">
                          <a:latin typeface="+mj-lt"/>
                        </a:rPr>
                        <a:t>Once you’ve signed up and started using one particular cloud storage provider, it is difficult to migrate data to another cloud provider later on.</a:t>
                      </a:r>
                    </a:p>
                  </a:txBody>
                  <a:tcPr/>
                </a:tc>
                <a:tc>
                  <a:txBody>
                    <a:bodyPr/>
                    <a:lstStyle/>
                    <a:p>
                      <a:endParaRPr lang="en-GB" sz="2000">
                        <a:latin typeface="+mj-lt"/>
                      </a:endParaRPr>
                    </a:p>
                  </a:txBody>
                  <a:tcPr/>
                </a:tc>
                <a:tc>
                  <a:txBody>
                    <a:bodyPr/>
                    <a:lstStyle/>
                    <a:p>
                      <a:r>
                        <a:rPr lang="en-GB" sz="2000" kern="1200" dirty="0">
                          <a:solidFill>
                            <a:schemeClr val="dk1"/>
                          </a:solidFill>
                          <a:latin typeface="+mn-lt"/>
                          <a:ea typeface="+mn-ea"/>
                          <a:cs typeface="+mn-cs"/>
                          <a:sym typeface="Wingdings" panose="05000000000000000000" pitchFamily="2" charset="2"/>
                        </a:rPr>
                        <a:t></a:t>
                      </a:r>
                      <a:endParaRPr lang="en-GB" sz="2000" kern="1200" dirty="0">
                        <a:solidFill>
                          <a:schemeClr val="dk1"/>
                        </a:solidFill>
                        <a:latin typeface="+mn-lt"/>
                        <a:ea typeface="+mn-ea"/>
                        <a:cs typeface="+mn-cs"/>
                      </a:endParaRPr>
                    </a:p>
                  </a:txBody>
                  <a:tcPr/>
                </a:tc>
                <a:extLst>
                  <a:ext uri="{0D108BD9-81ED-4DB2-BD59-A6C34878D82A}">
                    <a16:rowId xmlns:a16="http://schemas.microsoft.com/office/drawing/2014/main" val="3378471979"/>
                  </a:ext>
                </a:extLst>
              </a:tr>
            </a:tbl>
          </a:graphicData>
        </a:graphic>
      </p:graphicFrame>
    </p:spTree>
    <p:extLst>
      <p:ext uri="{BB962C8B-B14F-4D97-AF65-F5344CB8AC3E}">
        <p14:creationId xmlns:p14="http://schemas.microsoft.com/office/powerpoint/2010/main" val="33350676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Starter</a:t>
            </a:r>
          </a:p>
        </p:txBody>
      </p:sp>
      <p:sp>
        <p:nvSpPr>
          <p:cNvPr id="4" name="Rectangle 3"/>
          <p:cNvSpPr/>
          <p:nvPr/>
        </p:nvSpPr>
        <p:spPr>
          <a:xfrm>
            <a:off x="3048000" y="2967335"/>
            <a:ext cx="6096000" cy="1200329"/>
          </a:xfrm>
          <a:prstGeom prst="rect">
            <a:avLst/>
          </a:prstGeom>
        </p:spPr>
        <p:txBody>
          <a:bodyPr>
            <a:spAutoFit/>
          </a:bodyPr>
          <a:lstStyle/>
          <a:p>
            <a:pPr algn="ctr"/>
            <a:r>
              <a:rPr lang="en-GB" sz="2400" dirty="0">
                <a:latin typeface="+mj-lt"/>
                <a:ea typeface="Calibri" panose="020F0502020204030204" pitchFamily="34" charset="0"/>
              </a:rPr>
              <a:t>A static IP address never changes, whereas a dynamic IP address may change when you log on to a network or change networks.</a:t>
            </a:r>
            <a:endParaRPr lang="en-GB" sz="2400" dirty="0">
              <a:latin typeface="+mj-lt"/>
            </a:endParaRPr>
          </a:p>
        </p:txBody>
      </p:sp>
      <p:sp>
        <p:nvSpPr>
          <p:cNvPr id="10" name="Rectangle 9"/>
          <p:cNvSpPr/>
          <p:nvPr/>
        </p:nvSpPr>
        <p:spPr>
          <a:xfrm>
            <a:off x="1300163" y="1317129"/>
            <a:ext cx="9615487" cy="1200329"/>
          </a:xfrm>
          <a:prstGeom prst="rect">
            <a:avLst/>
          </a:prstGeom>
        </p:spPr>
        <p:txBody>
          <a:bodyPr wrap="square">
            <a:spAutoFit/>
          </a:bodyPr>
          <a:lstStyle/>
          <a:p>
            <a:pPr algn="ctr"/>
            <a:r>
              <a:rPr lang="en-GB" sz="3600" b="1" dirty="0">
                <a:latin typeface="+mj-lt"/>
                <a:ea typeface="Calibri" panose="020F0502020204030204" pitchFamily="34" charset="0"/>
              </a:rPr>
              <a:t>What is the difference between a static IP address and a dynamic IP address?</a:t>
            </a:r>
            <a:endParaRPr lang="en-GB" sz="3600" b="1" dirty="0">
              <a:latin typeface="+mj-lt"/>
            </a:endParaRPr>
          </a:p>
        </p:txBody>
      </p:sp>
    </p:spTree>
    <p:extLst>
      <p:ext uri="{BB962C8B-B14F-4D97-AF65-F5344CB8AC3E}">
        <p14:creationId xmlns:p14="http://schemas.microsoft.com/office/powerpoint/2010/main" val="4014927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2" y="128588"/>
            <a:ext cx="9858667" cy="830997"/>
          </a:xfrm>
          <a:prstGeom prst="rect">
            <a:avLst/>
          </a:prstGeom>
          <a:noFill/>
        </p:spPr>
        <p:txBody>
          <a:bodyPr wrap="square" rtlCol="0">
            <a:spAutoFit/>
          </a:bodyPr>
          <a:lstStyle/>
          <a:p>
            <a:r>
              <a:rPr lang="en-GB" sz="2400" b="1" u="sng" dirty="0">
                <a:latin typeface="+mj-lt"/>
              </a:rPr>
              <a:t>Explain</a:t>
            </a:r>
          </a:p>
          <a:p>
            <a:endParaRPr lang="en-GB" sz="2400" b="1" u="sng" dirty="0">
              <a:latin typeface="+mj-lt"/>
            </a:endParaRPr>
          </a:p>
        </p:txBody>
      </p:sp>
      <p:sp>
        <p:nvSpPr>
          <p:cNvPr id="4" name="Rectangle 3"/>
          <p:cNvSpPr/>
          <p:nvPr/>
        </p:nvSpPr>
        <p:spPr>
          <a:xfrm>
            <a:off x="271462" y="671512"/>
            <a:ext cx="5472113" cy="63263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Explain </a:t>
            </a:r>
            <a:r>
              <a:rPr lang="en-GB" sz="1400" b="1" dirty="0">
                <a:solidFill>
                  <a:schemeClr val="tx1"/>
                </a:solidFill>
                <a:latin typeface="+mj-lt"/>
              </a:rPr>
              <a:t>two </a:t>
            </a:r>
            <a:r>
              <a:rPr lang="en-GB" sz="1400" dirty="0">
                <a:solidFill>
                  <a:schemeClr val="tx1"/>
                </a:solidFill>
                <a:latin typeface="+mj-lt"/>
              </a:rPr>
              <a:t>reasons why cloud storage is beneficial for businesses (4 marks)</a:t>
            </a:r>
          </a:p>
        </p:txBody>
      </p:sp>
      <p:sp>
        <p:nvSpPr>
          <p:cNvPr id="7" name="Rectangle 6"/>
          <p:cNvSpPr/>
          <p:nvPr/>
        </p:nvSpPr>
        <p:spPr>
          <a:xfrm>
            <a:off x="271462" y="1515814"/>
            <a:ext cx="5472113" cy="3086165"/>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GB" dirty="0">
                <a:solidFill>
                  <a:schemeClr val="tx1"/>
                </a:solidFill>
                <a:latin typeface="+mj-lt"/>
              </a:rPr>
              <a:t>Firstly, data </a:t>
            </a:r>
            <a:r>
              <a:rPr lang="en-GB" b="1" dirty="0">
                <a:solidFill>
                  <a:schemeClr val="tx1"/>
                </a:solidFill>
                <a:latin typeface="+mj-lt"/>
              </a:rPr>
              <a:t>can be backed up frequently </a:t>
            </a:r>
            <a:r>
              <a:rPr lang="en-GB" dirty="0">
                <a:solidFill>
                  <a:schemeClr val="tx1"/>
                </a:solidFill>
                <a:latin typeface="+mj-lt"/>
              </a:rPr>
              <a:t>and easy to recover. This is good for businesses </a:t>
            </a:r>
            <a:r>
              <a:rPr lang="en-GB" b="1" dirty="0">
                <a:solidFill>
                  <a:schemeClr val="tx1"/>
                </a:solidFill>
                <a:latin typeface="+mj-lt"/>
              </a:rPr>
              <a:t>because if they lose important files then they may be able to access the file from a previously restored point.</a:t>
            </a:r>
          </a:p>
          <a:p>
            <a:pPr>
              <a:lnSpc>
                <a:spcPct val="150000"/>
              </a:lnSpc>
            </a:pPr>
            <a:r>
              <a:rPr lang="en-GB" dirty="0">
                <a:solidFill>
                  <a:schemeClr val="tx1"/>
                </a:solidFill>
                <a:latin typeface="+mj-lt"/>
              </a:rPr>
              <a:t>Secondly, it </a:t>
            </a:r>
            <a:r>
              <a:rPr lang="en-GB" b="1" dirty="0">
                <a:solidFill>
                  <a:schemeClr val="tx1"/>
                </a:solidFill>
                <a:latin typeface="+mj-lt"/>
              </a:rPr>
              <a:t>easier to access data remotely</a:t>
            </a:r>
            <a:r>
              <a:rPr lang="en-GB" dirty="0">
                <a:solidFill>
                  <a:schemeClr val="tx1"/>
                </a:solidFill>
                <a:latin typeface="+mj-lt"/>
              </a:rPr>
              <a:t>. This is good </a:t>
            </a:r>
            <a:r>
              <a:rPr lang="en-GB" b="1" dirty="0">
                <a:solidFill>
                  <a:schemeClr val="tx1"/>
                </a:solidFill>
                <a:latin typeface="+mj-lt"/>
              </a:rPr>
              <a:t>because it allows employees to work outside of the office.</a:t>
            </a:r>
          </a:p>
        </p:txBody>
      </p:sp>
      <p:sp>
        <p:nvSpPr>
          <p:cNvPr id="18" name="Rectangle 17"/>
          <p:cNvSpPr/>
          <p:nvPr/>
        </p:nvSpPr>
        <p:spPr>
          <a:xfrm>
            <a:off x="271462" y="4813649"/>
            <a:ext cx="11510807" cy="181200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Font typeface="Arial" panose="020B0604020202020204" pitchFamily="34" charset="0"/>
              <a:buChar char="•"/>
            </a:pPr>
            <a:r>
              <a:rPr lang="en-GB" dirty="0">
                <a:solidFill>
                  <a:schemeClr val="tx1"/>
                </a:solidFill>
                <a:latin typeface="+mj-lt"/>
              </a:rPr>
              <a:t>1 mark for reason</a:t>
            </a:r>
          </a:p>
          <a:p>
            <a:pPr marL="285750" indent="-285750">
              <a:lnSpc>
                <a:spcPct val="150000"/>
              </a:lnSpc>
              <a:buFont typeface="Arial" panose="020B0604020202020204" pitchFamily="34" charset="0"/>
              <a:buChar char="•"/>
            </a:pPr>
            <a:r>
              <a:rPr lang="en-GB" dirty="0">
                <a:solidFill>
                  <a:schemeClr val="tx1"/>
                </a:solidFill>
                <a:latin typeface="+mj-lt"/>
              </a:rPr>
              <a:t>1 mark for giving an account of that reason (i.e. this is good/not good because….)</a:t>
            </a:r>
          </a:p>
          <a:p>
            <a:pPr marL="285750" indent="-285750">
              <a:lnSpc>
                <a:spcPct val="150000"/>
              </a:lnSpc>
              <a:buFont typeface="Arial" panose="020B0604020202020204" pitchFamily="34" charset="0"/>
              <a:buChar char="•"/>
            </a:pPr>
            <a:r>
              <a:rPr lang="en-GB" dirty="0">
                <a:solidFill>
                  <a:schemeClr val="tx1"/>
                </a:solidFill>
                <a:latin typeface="+mj-lt"/>
              </a:rPr>
              <a:t>1 mark for reason</a:t>
            </a:r>
          </a:p>
          <a:p>
            <a:pPr marL="285750" indent="-285750">
              <a:lnSpc>
                <a:spcPct val="150000"/>
              </a:lnSpc>
              <a:buFont typeface="Arial" panose="020B0604020202020204" pitchFamily="34" charset="0"/>
              <a:buChar char="•"/>
            </a:pPr>
            <a:r>
              <a:rPr lang="en-GB" dirty="0">
                <a:solidFill>
                  <a:schemeClr val="tx1"/>
                </a:solidFill>
                <a:latin typeface="+mj-lt"/>
              </a:rPr>
              <a:t>1 mark for giving an account of that reason (i.e. this is good/not good because….)</a:t>
            </a:r>
          </a:p>
          <a:p>
            <a:pPr marL="285750" indent="-285750">
              <a:lnSpc>
                <a:spcPct val="150000"/>
              </a:lnSpc>
              <a:buFont typeface="Arial" panose="020B0604020202020204" pitchFamily="34" charset="0"/>
              <a:buChar char="•"/>
            </a:pPr>
            <a:endParaRPr lang="en-GB" b="1" dirty="0">
              <a:solidFill>
                <a:schemeClr val="tx1"/>
              </a:solidFill>
              <a:latin typeface="+mj-lt"/>
            </a:endParaRPr>
          </a:p>
        </p:txBody>
      </p:sp>
      <p:sp>
        <p:nvSpPr>
          <p:cNvPr id="19" name="Rectangle 18"/>
          <p:cNvSpPr/>
          <p:nvPr/>
        </p:nvSpPr>
        <p:spPr>
          <a:xfrm>
            <a:off x="6310156" y="671512"/>
            <a:ext cx="5472113" cy="63263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Explain </a:t>
            </a:r>
            <a:r>
              <a:rPr lang="en-GB" sz="1400" b="1" dirty="0">
                <a:solidFill>
                  <a:schemeClr val="tx1"/>
                </a:solidFill>
                <a:latin typeface="+mj-lt"/>
              </a:rPr>
              <a:t>two</a:t>
            </a:r>
            <a:r>
              <a:rPr lang="en-GB" sz="1400" dirty="0">
                <a:solidFill>
                  <a:schemeClr val="tx1"/>
                </a:solidFill>
                <a:latin typeface="+mj-lt"/>
              </a:rPr>
              <a:t> reasons why cloud storage </a:t>
            </a:r>
            <a:r>
              <a:rPr lang="en-GB" sz="1400" u="sng" dirty="0">
                <a:solidFill>
                  <a:schemeClr val="tx1"/>
                </a:solidFill>
                <a:latin typeface="+mj-lt"/>
              </a:rPr>
              <a:t>may not </a:t>
            </a:r>
            <a:r>
              <a:rPr lang="en-GB" sz="1400" dirty="0">
                <a:solidFill>
                  <a:schemeClr val="tx1"/>
                </a:solidFill>
                <a:latin typeface="+mj-lt"/>
              </a:rPr>
              <a:t>be beneficial to a business.(4 marks)</a:t>
            </a:r>
          </a:p>
        </p:txBody>
      </p:sp>
      <p:sp>
        <p:nvSpPr>
          <p:cNvPr id="20" name="Rectangle 19"/>
          <p:cNvSpPr/>
          <p:nvPr/>
        </p:nvSpPr>
        <p:spPr>
          <a:xfrm>
            <a:off x="6310155" y="1502509"/>
            <a:ext cx="5472113" cy="3086165"/>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GB" dirty="0">
                <a:solidFill>
                  <a:schemeClr val="tx1"/>
                </a:solidFill>
                <a:latin typeface="+mj-lt"/>
              </a:rPr>
              <a:t>........................................................................................................................................................................................................................................................................................................................................................................................................................................................................................................................................................................................................................................................................................................................................................</a:t>
            </a:r>
          </a:p>
        </p:txBody>
      </p:sp>
    </p:spTree>
    <p:extLst>
      <p:ext uri="{BB962C8B-B14F-4D97-AF65-F5344CB8AC3E}">
        <p14:creationId xmlns:p14="http://schemas.microsoft.com/office/powerpoint/2010/main" val="32999817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2" y="128588"/>
            <a:ext cx="9858667" cy="830997"/>
          </a:xfrm>
          <a:prstGeom prst="rect">
            <a:avLst/>
          </a:prstGeom>
          <a:noFill/>
        </p:spPr>
        <p:txBody>
          <a:bodyPr wrap="square" rtlCol="0">
            <a:spAutoFit/>
          </a:bodyPr>
          <a:lstStyle/>
          <a:p>
            <a:r>
              <a:rPr lang="en-GB" sz="2400" b="1" u="sng" dirty="0">
                <a:latin typeface="+mj-lt"/>
              </a:rPr>
              <a:t>Explain</a:t>
            </a:r>
          </a:p>
          <a:p>
            <a:endParaRPr lang="en-GB" sz="2400" b="1" u="sng" dirty="0">
              <a:latin typeface="+mj-lt"/>
            </a:endParaRPr>
          </a:p>
        </p:txBody>
      </p:sp>
      <p:sp>
        <p:nvSpPr>
          <p:cNvPr id="4" name="Rectangle 3"/>
          <p:cNvSpPr/>
          <p:nvPr/>
        </p:nvSpPr>
        <p:spPr>
          <a:xfrm>
            <a:off x="271462" y="671512"/>
            <a:ext cx="5472113" cy="63263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Explain </a:t>
            </a:r>
            <a:r>
              <a:rPr lang="en-GB" sz="1400" b="1" dirty="0">
                <a:solidFill>
                  <a:schemeClr val="tx1"/>
                </a:solidFill>
                <a:latin typeface="+mj-lt"/>
              </a:rPr>
              <a:t>two </a:t>
            </a:r>
            <a:r>
              <a:rPr lang="en-GB" sz="1400" dirty="0">
                <a:solidFill>
                  <a:schemeClr val="tx1"/>
                </a:solidFill>
                <a:latin typeface="+mj-lt"/>
              </a:rPr>
              <a:t>reasons why cloud storage is beneficial for businesses (4 marks)</a:t>
            </a:r>
          </a:p>
        </p:txBody>
      </p:sp>
      <p:sp>
        <p:nvSpPr>
          <p:cNvPr id="7" name="Rectangle 6"/>
          <p:cNvSpPr/>
          <p:nvPr/>
        </p:nvSpPr>
        <p:spPr>
          <a:xfrm>
            <a:off x="271462" y="1515814"/>
            <a:ext cx="5472113" cy="3086165"/>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GB" dirty="0">
                <a:solidFill>
                  <a:schemeClr val="tx1"/>
                </a:solidFill>
                <a:latin typeface="+mj-lt"/>
              </a:rPr>
              <a:t>Firstly, data </a:t>
            </a:r>
            <a:r>
              <a:rPr lang="en-GB" b="1" dirty="0">
                <a:solidFill>
                  <a:schemeClr val="tx1"/>
                </a:solidFill>
                <a:latin typeface="+mj-lt"/>
              </a:rPr>
              <a:t>can be backed up frequently </a:t>
            </a:r>
            <a:r>
              <a:rPr lang="en-GB" dirty="0">
                <a:solidFill>
                  <a:schemeClr val="tx1"/>
                </a:solidFill>
                <a:latin typeface="+mj-lt"/>
              </a:rPr>
              <a:t>and easy to recover. This is good for businesses </a:t>
            </a:r>
            <a:r>
              <a:rPr lang="en-GB" b="1" dirty="0">
                <a:solidFill>
                  <a:schemeClr val="tx1"/>
                </a:solidFill>
                <a:latin typeface="+mj-lt"/>
              </a:rPr>
              <a:t>because if they lose important files then they may be able to access the file from a previously restored point.</a:t>
            </a:r>
          </a:p>
          <a:p>
            <a:pPr>
              <a:lnSpc>
                <a:spcPct val="150000"/>
              </a:lnSpc>
            </a:pPr>
            <a:r>
              <a:rPr lang="en-GB" dirty="0">
                <a:solidFill>
                  <a:schemeClr val="tx1"/>
                </a:solidFill>
                <a:latin typeface="+mj-lt"/>
              </a:rPr>
              <a:t>Secondly, it </a:t>
            </a:r>
            <a:r>
              <a:rPr lang="en-GB" b="1" dirty="0">
                <a:solidFill>
                  <a:schemeClr val="tx1"/>
                </a:solidFill>
                <a:latin typeface="+mj-lt"/>
              </a:rPr>
              <a:t>easier to access data remotely</a:t>
            </a:r>
            <a:r>
              <a:rPr lang="en-GB" dirty="0">
                <a:solidFill>
                  <a:schemeClr val="tx1"/>
                </a:solidFill>
                <a:latin typeface="+mj-lt"/>
              </a:rPr>
              <a:t>. This is good </a:t>
            </a:r>
            <a:r>
              <a:rPr lang="en-GB" b="1" dirty="0">
                <a:solidFill>
                  <a:schemeClr val="tx1"/>
                </a:solidFill>
                <a:latin typeface="+mj-lt"/>
              </a:rPr>
              <a:t>because it allows employees to work outside of the office.</a:t>
            </a:r>
          </a:p>
        </p:txBody>
      </p:sp>
      <p:sp>
        <p:nvSpPr>
          <p:cNvPr id="18" name="Rectangle 17"/>
          <p:cNvSpPr/>
          <p:nvPr/>
        </p:nvSpPr>
        <p:spPr>
          <a:xfrm>
            <a:off x="271462" y="4813649"/>
            <a:ext cx="11510807" cy="181200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Font typeface="Arial" panose="020B0604020202020204" pitchFamily="34" charset="0"/>
              <a:buChar char="•"/>
            </a:pPr>
            <a:r>
              <a:rPr lang="en-GB" dirty="0">
                <a:solidFill>
                  <a:schemeClr val="tx1"/>
                </a:solidFill>
                <a:latin typeface="+mj-lt"/>
              </a:rPr>
              <a:t>1 mark for reason</a:t>
            </a:r>
          </a:p>
          <a:p>
            <a:pPr marL="285750" indent="-285750">
              <a:lnSpc>
                <a:spcPct val="150000"/>
              </a:lnSpc>
              <a:buFont typeface="Arial" panose="020B0604020202020204" pitchFamily="34" charset="0"/>
              <a:buChar char="•"/>
            </a:pPr>
            <a:r>
              <a:rPr lang="en-GB" dirty="0">
                <a:solidFill>
                  <a:schemeClr val="tx1"/>
                </a:solidFill>
                <a:latin typeface="+mj-lt"/>
              </a:rPr>
              <a:t>1 mark for giving an account of that reason (i.e. this is good/not good because….)</a:t>
            </a:r>
          </a:p>
          <a:p>
            <a:pPr marL="285750" indent="-285750">
              <a:lnSpc>
                <a:spcPct val="150000"/>
              </a:lnSpc>
              <a:buFont typeface="Arial" panose="020B0604020202020204" pitchFamily="34" charset="0"/>
              <a:buChar char="•"/>
            </a:pPr>
            <a:r>
              <a:rPr lang="en-GB" dirty="0">
                <a:solidFill>
                  <a:schemeClr val="tx1"/>
                </a:solidFill>
                <a:latin typeface="+mj-lt"/>
              </a:rPr>
              <a:t>1 mark for reason</a:t>
            </a:r>
          </a:p>
          <a:p>
            <a:pPr marL="285750" indent="-285750">
              <a:lnSpc>
                <a:spcPct val="150000"/>
              </a:lnSpc>
              <a:buFont typeface="Arial" panose="020B0604020202020204" pitchFamily="34" charset="0"/>
              <a:buChar char="•"/>
            </a:pPr>
            <a:r>
              <a:rPr lang="en-GB" dirty="0">
                <a:solidFill>
                  <a:schemeClr val="tx1"/>
                </a:solidFill>
                <a:latin typeface="+mj-lt"/>
              </a:rPr>
              <a:t>1 mark for giving an account of that reason (i.e. this is good/not good because….)</a:t>
            </a:r>
          </a:p>
          <a:p>
            <a:pPr marL="285750" indent="-285750">
              <a:lnSpc>
                <a:spcPct val="150000"/>
              </a:lnSpc>
              <a:buFont typeface="Arial" panose="020B0604020202020204" pitchFamily="34" charset="0"/>
              <a:buChar char="•"/>
            </a:pPr>
            <a:endParaRPr lang="en-GB" b="1" dirty="0">
              <a:solidFill>
                <a:schemeClr val="tx1"/>
              </a:solidFill>
              <a:latin typeface="+mj-lt"/>
            </a:endParaRPr>
          </a:p>
        </p:txBody>
      </p:sp>
      <p:sp>
        <p:nvSpPr>
          <p:cNvPr id="19" name="Rectangle 18"/>
          <p:cNvSpPr/>
          <p:nvPr/>
        </p:nvSpPr>
        <p:spPr>
          <a:xfrm>
            <a:off x="6310156" y="671512"/>
            <a:ext cx="5472113" cy="63263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Explain </a:t>
            </a:r>
            <a:r>
              <a:rPr lang="en-GB" sz="1400" b="1" dirty="0">
                <a:solidFill>
                  <a:schemeClr val="tx1"/>
                </a:solidFill>
                <a:latin typeface="+mj-lt"/>
              </a:rPr>
              <a:t>two</a:t>
            </a:r>
            <a:r>
              <a:rPr lang="en-GB" sz="1400" dirty="0">
                <a:solidFill>
                  <a:schemeClr val="tx1"/>
                </a:solidFill>
                <a:latin typeface="+mj-lt"/>
              </a:rPr>
              <a:t> reasons why cloud storage </a:t>
            </a:r>
            <a:r>
              <a:rPr lang="en-GB" sz="1400" u="sng" dirty="0">
                <a:solidFill>
                  <a:schemeClr val="tx1"/>
                </a:solidFill>
                <a:latin typeface="+mj-lt"/>
              </a:rPr>
              <a:t>may not </a:t>
            </a:r>
            <a:r>
              <a:rPr lang="en-GB" sz="1400" dirty="0">
                <a:solidFill>
                  <a:schemeClr val="tx1"/>
                </a:solidFill>
                <a:latin typeface="+mj-lt"/>
              </a:rPr>
              <a:t>be beneficial to a business.(4 marks)</a:t>
            </a:r>
          </a:p>
        </p:txBody>
      </p:sp>
      <p:sp>
        <p:nvSpPr>
          <p:cNvPr id="20" name="Rectangle 19"/>
          <p:cNvSpPr/>
          <p:nvPr/>
        </p:nvSpPr>
        <p:spPr>
          <a:xfrm>
            <a:off x="6310155" y="1502509"/>
            <a:ext cx="5472113" cy="3086165"/>
          </a:xfrm>
          <a:prstGeom prst="rect">
            <a:avLst/>
          </a:prstGeom>
          <a:solidFill>
            <a:schemeClr val="accent5">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GB" dirty="0">
                <a:solidFill>
                  <a:schemeClr val="tx1"/>
                </a:solidFill>
                <a:latin typeface="+mj-lt"/>
              </a:rPr>
              <a:t>Firstly, there </a:t>
            </a:r>
            <a:r>
              <a:rPr lang="en-GB" b="1" dirty="0">
                <a:solidFill>
                  <a:schemeClr val="tx1"/>
                </a:solidFill>
                <a:latin typeface="+mj-lt"/>
              </a:rPr>
              <a:t>must be an internet connection</a:t>
            </a:r>
            <a:r>
              <a:rPr lang="en-GB" dirty="0">
                <a:solidFill>
                  <a:schemeClr val="tx1"/>
                </a:solidFill>
                <a:latin typeface="+mj-lt"/>
              </a:rPr>
              <a:t>. This can be a problem because employees might </a:t>
            </a:r>
            <a:r>
              <a:rPr lang="en-GB" b="1" dirty="0">
                <a:solidFill>
                  <a:schemeClr val="tx1"/>
                </a:solidFill>
                <a:latin typeface="+mj-lt"/>
              </a:rPr>
              <a:t>not be able to access </a:t>
            </a:r>
            <a:r>
              <a:rPr lang="en-GB" dirty="0">
                <a:solidFill>
                  <a:schemeClr val="tx1"/>
                </a:solidFill>
                <a:latin typeface="+mj-lt"/>
              </a:rPr>
              <a:t>important files. Secondly, the </a:t>
            </a:r>
            <a:r>
              <a:rPr lang="en-GB" b="1" dirty="0">
                <a:solidFill>
                  <a:schemeClr val="tx1"/>
                </a:solidFill>
                <a:latin typeface="+mj-lt"/>
              </a:rPr>
              <a:t>data is held off site </a:t>
            </a:r>
            <a:r>
              <a:rPr lang="en-GB" dirty="0">
                <a:solidFill>
                  <a:schemeClr val="tx1"/>
                </a:solidFill>
                <a:latin typeface="+mj-lt"/>
              </a:rPr>
              <a:t>and this can be a problem because businesses would feel </a:t>
            </a:r>
            <a:r>
              <a:rPr lang="en-GB" b="1" dirty="0">
                <a:solidFill>
                  <a:schemeClr val="tx1"/>
                </a:solidFill>
                <a:latin typeface="+mj-lt"/>
              </a:rPr>
              <a:t>they have less control over their data.</a:t>
            </a:r>
          </a:p>
        </p:txBody>
      </p:sp>
    </p:spTree>
    <p:extLst>
      <p:ext uri="{BB962C8B-B14F-4D97-AF65-F5344CB8AC3E}">
        <p14:creationId xmlns:p14="http://schemas.microsoft.com/office/powerpoint/2010/main" val="17144210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A76B3-D03C-4451-8EB4-18D3076077B3}"/>
              </a:ext>
            </a:extLst>
          </p:cNvPr>
          <p:cNvSpPr>
            <a:spLocks noGrp="1"/>
          </p:cNvSpPr>
          <p:nvPr>
            <p:ph type="title"/>
          </p:nvPr>
        </p:nvSpPr>
        <p:spPr/>
        <p:txBody>
          <a:bodyPr/>
          <a:lstStyle/>
          <a:p>
            <a:r>
              <a:rPr lang="en-US" dirty="0"/>
              <a:t>Lesson Objectives:</a:t>
            </a:r>
          </a:p>
        </p:txBody>
      </p:sp>
      <p:sp>
        <p:nvSpPr>
          <p:cNvPr id="3" name="Text Placeholder 2">
            <a:extLst>
              <a:ext uri="{FF2B5EF4-FFF2-40B4-BE49-F238E27FC236}">
                <a16:creationId xmlns:a16="http://schemas.microsoft.com/office/drawing/2014/main" id="{348A36BD-3D0C-42D5-A5D3-CE11F484185A}"/>
              </a:ext>
            </a:extLst>
          </p:cNvPr>
          <p:cNvSpPr>
            <a:spLocks noGrp="1"/>
          </p:cNvSpPr>
          <p:nvPr>
            <p:ph type="body" sz="quarter" idx="12"/>
          </p:nvPr>
        </p:nvSpPr>
        <p:spPr/>
        <p:txBody>
          <a:bodyPr/>
          <a:lstStyle/>
          <a:p>
            <a:r>
              <a:rPr lang="en-US" noProof="1"/>
              <a:t>Curricular goal:</a:t>
            </a:r>
          </a:p>
        </p:txBody>
      </p:sp>
      <p:sp>
        <p:nvSpPr>
          <p:cNvPr id="4" name="Content Placeholder 3">
            <a:extLst>
              <a:ext uri="{FF2B5EF4-FFF2-40B4-BE49-F238E27FC236}">
                <a16:creationId xmlns:a16="http://schemas.microsoft.com/office/drawing/2014/main" id="{5F0977C3-BD7D-4617-8DF1-56211456D512}"/>
              </a:ext>
            </a:extLst>
          </p:cNvPr>
          <p:cNvSpPr>
            <a:spLocks noGrp="1"/>
          </p:cNvSpPr>
          <p:nvPr>
            <p:ph sz="half" idx="1"/>
          </p:nvPr>
        </p:nvSpPr>
        <p:spPr/>
        <p:txBody>
          <a:bodyPr/>
          <a:lstStyle/>
          <a:p>
            <a:r>
              <a:rPr lang="en-GB" dirty="0"/>
              <a:t>The Internet is a global network of networks while the Web, also referred formally as World Wide Web (www) is collection of information which is accessed via the Internet. </a:t>
            </a:r>
          </a:p>
          <a:p>
            <a:pPr marL="0" indent="0">
              <a:buNone/>
            </a:pPr>
            <a:endParaRPr lang="en-US" dirty="0"/>
          </a:p>
          <a:p>
            <a:r>
              <a:rPr lang="en-GB" dirty="0"/>
              <a:t>Know the difference between a static IP address and a dynamic IP address.</a:t>
            </a:r>
          </a:p>
          <a:p>
            <a:r>
              <a:rPr lang="en-GB" dirty="0"/>
              <a:t>Identify how the DNS (Domain name system) works.</a:t>
            </a:r>
          </a:p>
          <a:p>
            <a:r>
              <a:rPr lang="en-GB" dirty="0"/>
              <a:t>Understand how cloud storage works and be able to identify it’s pros and cons.</a:t>
            </a:r>
          </a:p>
          <a:p>
            <a:r>
              <a:rPr lang="en-GB" dirty="0"/>
              <a:t>Apply your understanding through exam-style questions. (Explain being the focus point)</a:t>
            </a:r>
          </a:p>
          <a:p>
            <a:endParaRPr lang="en-GB" dirty="0"/>
          </a:p>
          <a:p>
            <a:endParaRPr lang="en-US" dirty="0"/>
          </a:p>
        </p:txBody>
      </p:sp>
      <p:cxnSp>
        <p:nvCxnSpPr>
          <p:cNvPr id="7" name="Straight Connector 6">
            <a:extLst>
              <a:ext uri="{FF2B5EF4-FFF2-40B4-BE49-F238E27FC236}">
                <a16:creationId xmlns:a16="http://schemas.microsoft.com/office/drawing/2014/main" id="{4B51536B-93ED-432A-BBEA-AF185E2233AE}"/>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3619E243-D955-4AE4-B703-304B0F84084C}"/>
              </a:ext>
            </a:extLst>
          </p:cNvPr>
          <p:cNvSpPr>
            <a:spLocks noGrp="1"/>
          </p:cNvSpPr>
          <p:nvPr>
            <p:ph type="sldNum" sz="quarter" idx="15"/>
          </p:nvPr>
        </p:nvSpPr>
        <p:spPr/>
        <p:txBody>
          <a:bodyPr/>
          <a:lstStyle/>
          <a:p>
            <a:fld id="{058DB212-BFA2-403F-85EF-DFD3FF6D973A}" type="slidenum">
              <a:rPr lang="en-US" smtClean="0"/>
              <a:pPr/>
              <a:t>3</a:t>
            </a:fld>
            <a:endParaRPr lang="en-US" dirty="0"/>
          </a:p>
        </p:txBody>
      </p:sp>
      <p:sp>
        <p:nvSpPr>
          <p:cNvPr id="12" name="Text Placeholder 2">
            <a:extLst>
              <a:ext uri="{FF2B5EF4-FFF2-40B4-BE49-F238E27FC236}">
                <a16:creationId xmlns:a16="http://schemas.microsoft.com/office/drawing/2014/main" id="{348A36BD-3D0C-42D5-A5D3-CE11F484185A}"/>
              </a:ext>
            </a:extLst>
          </p:cNvPr>
          <p:cNvSpPr txBox="1">
            <a:spLocks/>
          </p:cNvSpPr>
          <p:nvPr/>
        </p:nvSpPr>
        <p:spPr>
          <a:xfrm>
            <a:off x="360000" y="2442368"/>
            <a:ext cx="6992937" cy="36036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1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noProof="1"/>
              <a:t>Lesson components:</a:t>
            </a:r>
          </a:p>
        </p:txBody>
      </p:sp>
      <p:pic>
        <p:nvPicPr>
          <p:cNvPr id="9" name="Picture Placeholder 8"/>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8918" r="8918"/>
          <a:stretch>
            <a:fillRect/>
          </a:stretch>
        </p:blipFill>
        <p:spPr/>
      </p:pic>
    </p:spTree>
    <p:extLst>
      <p:ext uri="{BB962C8B-B14F-4D97-AF65-F5344CB8AC3E}">
        <p14:creationId xmlns:p14="http://schemas.microsoft.com/office/powerpoint/2010/main" val="11108023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11594400" y="6672358"/>
            <a:ext cx="597600" cy="144000"/>
          </a:xfrm>
        </p:spPr>
        <p:txBody>
          <a:bodyPr/>
          <a:lstStyle/>
          <a:p>
            <a:fld id="{058DB212-BFA2-403F-85EF-DFD3FF6D973A}" type="slidenum">
              <a:rPr lang="en-US" noProof="0" smtClean="0"/>
              <a:pPr/>
              <a:t>4</a:t>
            </a:fld>
            <a:endParaRPr lang="en-US" noProof="0" dirty="0"/>
          </a:p>
        </p:txBody>
      </p:sp>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DNS: Re-arrange these steps in the correct order.</a:t>
            </a:r>
          </a:p>
        </p:txBody>
      </p:sp>
      <p:graphicFrame>
        <p:nvGraphicFramePr>
          <p:cNvPr id="2" name="Table 1"/>
          <p:cNvGraphicFramePr>
            <a:graphicFrameLocks noGrp="1"/>
          </p:cNvGraphicFramePr>
          <p:nvPr>
            <p:extLst>
              <p:ext uri="{D42A27DB-BD31-4B8C-83A1-F6EECF244321}">
                <p14:modId xmlns:p14="http://schemas.microsoft.com/office/powerpoint/2010/main" val="2957110568"/>
              </p:ext>
            </p:extLst>
          </p:nvPr>
        </p:nvGraphicFramePr>
        <p:xfrm>
          <a:off x="157162" y="940909"/>
          <a:ext cx="8215313" cy="4016856"/>
        </p:xfrm>
        <a:graphic>
          <a:graphicData uri="http://schemas.openxmlformats.org/drawingml/2006/table">
            <a:tbl>
              <a:tblPr firstRow="1" bandRow="1">
                <a:tableStyleId>{5940675A-B579-460E-94D1-54222C63F5DA}</a:tableStyleId>
              </a:tblPr>
              <a:tblGrid>
                <a:gridCol w="767913">
                  <a:extLst>
                    <a:ext uri="{9D8B030D-6E8A-4147-A177-3AD203B41FA5}">
                      <a16:colId xmlns:a16="http://schemas.microsoft.com/office/drawing/2014/main" val="927632887"/>
                    </a:ext>
                  </a:extLst>
                </a:gridCol>
                <a:gridCol w="7447400">
                  <a:extLst>
                    <a:ext uri="{9D8B030D-6E8A-4147-A177-3AD203B41FA5}">
                      <a16:colId xmlns:a16="http://schemas.microsoft.com/office/drawing/2014/main" val="3897459556"/>
                    </a:ext>
                  </a:extLst>
                </a:gridCol>
              </a:tblGrid>
              <a:tr h="669476">
                <a:tc>
                  <a:txBody>
                    <a:bodyPr/>
                    <a:lstStyle/>
                    <a:p>
                      <a:pPr marL="95250">
                        <a:lnSpc>
                          <a:spcPct val="107000"/>
                        </a:lnSpc>
                        <a:spcAft>
                          <a:spcPts val="0"/>
                        </a:spcAft>
                      </a:pPr>
                      <a:r>
                        <a:rPr lang="en-GB" sz="1800" dirty="0">
                          <a:effectLst/>
                          <a:latin typeface="+mj-lt"/>
                          <a:ea typeface="+mn-ea"/>
                          <a:cs typeface="+mn-cs"/>
                        </a:rPr>
                        <a:t>A.</a:t>
                      </a:r>
                      <a:endParaRPr lang="en-GB" sz="1800" dirty="0">
                        <a:effectLst/>
                        <a:latin typeface="+mj-lt"/>
                        <a:ea typeface="Calibri" panose="020F0502020204030204" pitchFamily="34" charset="0"/>
                        <a:cs typeface="Times New Roman" panose="02020603050405020304" pitchFamily="18" charset="0"/>
                      </a:endParaRPr>
                    </a:p>
                  </a:txBody>
                  <a:tcPr marL="0" marR="0" marT="0" marB="0"/>
                </a:tc>
                <a:tc>
                  <a:txBody>
                    <a:bodyPr/>
                    <a:lstStyle/>
                    <a:p>
                      <a:pPr>
                        <a:lnSpc>
                          <a:spcPct val="107000"/>
                        </a:lnSpc>
                        <a:spcAft>
                          <a:spcPts val="0"/>
                        </a:spcAft>
                      </a:pPr>
                      <a:r>
                        <a:rPr lang="en-GB" sz="1800" dirty="0">
                          <a:effectLst/>
                          <a:latin typeface="+mj-lt"/>
                        </a:rPr>
                        <a:t>If the domain name doesn’t exist, it will try a second server.</a:t>
                      </a:r>
                      <a:endParaRPr lang="en-GB" sz="1800" dirty="0">
                        <a:effectLst/>
                        <a:latin typeface="+mj-lt"/>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3034831790"/>
                  </a:ext>
                </a:extLst>
              </a:tr>
              <a:tr h="669476">
                <a:tc>
                  <a:txBody>
                    <a:bodyPr/>
                    <a:lstStyle/>
                    <a:p>
                      <a:pPr marL="95250">
                        <a:lnSpc>
                          <a:spcPct val="107000"/>
                        </a:lnSpc>
                        <a:spcAft>
                          <a:spcPts val="0"/>
                        </a:spcAft>
                      </a:pPr>
                      <a:r>
                        <a:rPr lang="en-GB" sz="1800" dirty="0">
                          <a:effectLst/>
                          <a:latin typeface="+mj-lt"/>
                          <a:ea typeface="+mn-ea"/>
                          <a:cs typeface="+mn-cs"/>
                        </a:rPr>
                        <a:t>B.</a:t>
                      </a:r>
                      <a:endParaRPr lang="en-GB" sz="1800" dirty="0">
                        <a:effectLst/>
                        <a:latin typeface="+mj-lt"/>
                        <a:ea typeface="Calibri" panose="020F0502020204030204" pitchFamily="34" charset="0"/>
                        <a:cs typeface="Times New Roman" panose="02020603050405020304" pitchFamily="18" charset="0"/>
                      </a:endParaRPr>
                    </a:p>
                  </a:txBody>
                  <a:tcPr marL="0" marR="0" marT="0" marB="0"/>
                </a:tc>
                <a:tc>
                  <a:txBody>
                    <a:bodyPr/>
                    <a:lstStyle/>
                    <a:p>
                      <a:pPr>
                        <a:lnSpc>
                          <a:spcPct val="107000"/>
                        </a:lnSpc>
                        <a:spcAft>
                          <a:spcPts val="0"/>
                        </a:spcAft>
                      </a:pPr>
                      <a:r>
                        <a:rPr lang="en-GB" sz="1800">
                          <a:effectLst/>
                          <a:latin typeface="+mj-lt"/>
                        </a:rPr>
                        <a:t>User enters the domain name into the web browser.</a:t>
                      </a:r>
                      <a:endParaRPr lang="en-GB" sz="1800">
                        <a:effectLst/>
                        <a:latin typeface="+mj-lt"/>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71242818"/>
                  </a:ext>
                </a:extLst>
              </a:tr>
              <a:tr h="669476">
                <a:tc>
                  <a:txBody>
                    <a:bodyPr/>
                    <a:lstStyle/>
                    <a:p>
                      <a:pPr marL="95250">
                        <a:lnSpc>
                          <a:spcPct val="107000"/>
                        </a:lnSpc>
                        <a:spcAft>
                          <a:spcPts val="0"/>
                        </a:spcAft>
                      </a:pPr>
                      <a:r>
                        <a:rPr lang="en-GB" sz="1800" dirty="0">
                          <a:effectLst/>
                          <a:latin typeface="+mj-lt"/>
                          <a:ea typeface="+mn-ea"/>
                          <a:cs typeface="+mn-cs"/>
                        </a:rPr>
                        <a:t>C.</a:t>
                      </a:r>
                      <a:endParaRPr lang="en-GB" sz="1800" dirty="0">
                        <a:effectLst/>
                        <a:latin typeface="+mj-lt"/>
                        <a:ea typeface="Calibri" panose="020F0502020204030204" pitchFamily="34" charset="0"/>
                        <a:cs typeface="Times New Roman" panose="02020603050405020304" pitchFamily="18" charset="0"/>
                      </a:endParaRPr>
                    </a:p>
                  </a:txBody>
                  <a:tcPr marL="0" marR="0" marT="0" marB="0"/>
                </a:tc>
                <a:tc>
                  <a:txBody>
                    <a:bodyPr/>
                    <a:lstStyle/>
                    <a:p>
                      <a:pPr>
                        <a:lnSpc>
                          <a:spcPct val="107000"/>
                        </a:lnSpc>
                        <a:spcAft>
                          <a:spcPts val="0"/>
                        </a:spcAft>
                      </a:pPr>
                      <a:r>
                        <a:rPr lang="en-GB" sz="1800">
                          <a:effectLst/>
                          <a:latin typeface="+mj-lt"/>
                        </a:rPr>
                        <a:t>Client contacts the host using the IP address.</a:t>
                      </a:r>
                      <a:endParaRPr lang="en-GB" sz="1800">
                        <a:effectLst/>
                        <a:latin typeface="+mj-lt"/>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1745985561"/>
                  </a:ext>
                </a:extLst>
              </a:tr>
              <a:tr h="669476">
                <a:tc>
                  <a:txBody>
                    <a:bodyPr/>
                    <a:lstStyle/>
                    <a:p>
                      <a:pPr marL="95250">
                        <a:lnSpc>
                          <a:spcPct val="107000"/>
                        </a:lnSpc>
                        <a:spcAft>
                          <a:spcPts val="0"/>
                        </a:spcAft>
                      </a:pPr>
                      <a:r>
                        <a:rPr lang="en-GB" sz="1800" dirty="0">
                          <a:effectLst/>
                          <a:latin typeface="+mj-lt"/>
                          <a:ea typeface="+mn-ea"/>
                          <a:cs typeface="+mn-cs"/>
                        </a:rPr>
                        <a:t>D.</a:t>
                      </a:r>
                      <a:endParaRPr lang="en-GB" sz="1800" dirty="0">
                        <a:effectLst/>
                        <a:latin typeface="+mj-lt"/>
                        <a:ea typeface="Calibri" panose="020F0502020204030204" pitchFamily="34" charset="0"/>
                        <a:cs typeface="Times New Roman" panose="02020603050405020304" pitchFamily="18" charset="0"/>
                      </a:endParaRPr>
                    </a:p>
                  </a:txBody>
                  <a:tcPr marL="0" marR="0" marT="0" marB="0"/>
                </a:tc>
                <a:tc>
                  <a:txBody>
                    <a:bodyPr/>
                    <a:lstStyle/>
                    <a:p>
                      <a:pPr>
                        <a:lnSpc>
                          <a:spcPct val="107000"/>
                        </a:lnSpc>
                        <a:spcAft>
                          <a:spcPts val="0"/>
                        </a:spcAft>
                      </a:pPr>
                      <a:r>
                        <a:rPr lang="en-GB" sz="1800">
                          <a:effectLst/>
                          <a:latin typeface="+mj-lt"/>
                        </a:rPr>
                        <a:t>The server returns the IP address to client.</a:t>
                      </a:r>
                      <a:endParaRPr lang="en-GB" sz="1800">
                        <a:effectLst/>
                        <a:latin typeface="+mj-lt"/>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2910709277"/>
                  </a:ext>
                </a:extLst>
              </a:tr>
              <a:tr h="669476">
                <a:tc>
                  <a:txBody>
                    <a:bodyPr/>
                    <a:lstStyle/>
                    <a:p>
                      <a:pPr marL="95250">
                        <a:lnSpc>
                          <a:spcPct val="107000"/>
                        </a:lnSpc>
                        <a:spcAft>
                          <a:spcPts val="0"/>
                        </a:spcAft>
                      </a:pPr>
                      <a:r>
                        <a:rPr lang="en-GB" sz="1800" dirty="0">
                          <a:effectLst/>
                          <a:latin typeface="+mj-lt"/>
                          <a:ea typeface="+mn-ea"/>
                          <a:cs typeface="+mn-cs"/>
                        </a:rPr>
                        <a:t>E.</a:t>
                      </a:r>
                      <a:endParaRPr lang="en-GB" sz="1800" dirty="0">
                        <a:effectLst/>
                        <a:latin typeface="+mj-lt"/>
                        <a:ea typeface="Calibri" panose="020F0502020204030204" pitchFamily="34" charset="0"/>
                        <a:cs typeface="Times New Roman" panose="02020603050405020304" pitchFamily="18" charset="0"/>
                      </a:endParaRPr>
                    </a:p>
                  </a:txBody>
                  <a:tcPr marL="0" marR="0" marT="0" marB="0"/>
                </a:tc>
                <a:tc>
                  <a:txBody>
                    <a:bodyPr/>
                    <a:lstStyle/>
                    <a:p>
                      <a:pPr>
                        <a:lnSpc>
                          <a:spcPct val="107000"/>
                        </a:lnSpc>
                        <a:spcAft>
                          <a:spcPts val="0"/>
                        </a:spcAft>
                      </a:pPr>
                      <a:r>
                        <a:rPr lang="en-GB" sz="1800">
                          <a:effectLst/>
                          <a:latin typeface="+mj-lt"/>
                        </a:rPr>
                        <a:t>Client contacts DNS to find domain name.</a:t>
                      </a:r>
                      <a:endParaRPr lang="en-GB" sz="1800">
                        <a:effectLst/>
                        <a:latin typeface="+mj-lt"/>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3677665024"/>
                  </a:ext>
                </a:extLst>
              </a:tr>
              <a:tr h="669476">
                <a:tc>
                  <a:txBody>
                    <a:bodyPr/>
                    <a:lstStyle/>
                    <a:p>
                      <a:pPr marL="95250">
                        <a:lnSpc>
                          <a:spcPct val="107000"/>
                        </a:lnSpc>
                        <a:spcAft>
                          <a:spcPts val="0"/>
                        </a:spcAft>
                      </a:pPr>
                      <a:r>
                        <a:rPr lang="en-GB" sz="1800" dirty="0">
                          <a:effectLst/>
                          <a:latin typeface="+mj-lt"/>
                          <a:ea typeface="+mn-ea"/>
                          <a:cs typeface="+mn-cs"/>
                        </a:rPr>
                        <a:t>F.</a:t>
                      </a:r>
                      <a:endParaRPr lang="en-GB" sz="1800" dirty="0">
                        <a:effectLst/>
                        <a:latin typeface="+mj-lt"/>
                        <a:ea typeface="Calibri" panose="020F0502020204030204" pitchFamily="34" charset="0"/>
                        <a:cs typeface="Times New Roman" panose="02020603050405020304" pitchFamily="18" charset="0"/>
                      </a:endParaRPr>
                    </a:p>
                  </a:txBody>
                  <a:tcPr marL="0" marR="0" marT="0" marB="0"/>
                </a:tc>
                <a:tc>
                  <a:txBody>
                    <a:bodyPr/>
                    <a:lstStyle/>
                    <a:p>
                      <a:pPr>
                        <a:lnSpc>
                          <a:spcPct val="107000"/>
                        </a:lnSpc>
                        <a:spcAft>
                          <a:spcPts val="0"/>
                        </a:spcAft>
                      </a:pPr>
                      <a:r>
                        <a:rPr lang="en-GB" sz="1800" dirty="0">
                          <a:effectLst/>
                          <a:latin typeface="+mj-lt"/>
                        </a:rPr>
                        <a:t>The second server finds the domain name and returns to first server. </a:t>
                      </a:r>
                      <a:endParaRPr lang="en-GB" sz="1800" dirty="0">
                        <a:effectLst/>
                        <a:latin typeface="+mj-lt"/>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2490356889"/>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735577546"/>
              </p:ext>
            </p:extLst>
          </p:nvPr>
        </p:nvGraphicFramePr>
        <p:xfrm>
          <a:off x="9258300" y="940908"/>
          <a:ext cx="1957388" cy="4016856"/>
        </p:xfrm>
        <a:graphic>
          <a:graphicData uri="http://schemas.openxmlformats.org/drawingml/2006/table">
            <a:tbl>
              <a:tblPr firstRow="1" bandRow="1">
                <a:tableStyleId>{5940675A-B579-460E-94D1-54222C63F5DA}</a:tableStyleId>
              </a:tblPr>
              <a:tblGrid>
                <a:gridCol w="978694">
                  <a:extLst>
                    <a:ext uri="{9D8B030D-6E8A-4147-A177-3AD203B41FA5}">
                      <a16:colId xmlns:a16="http://schemas.microsoft.com/office/drawing/2014/main" val="975031757"/>
                    </a:ext>
                  </a:extLst>
                </a:gridCol>
                <a:gridCol w="978694">
                  <a:extLst>
                    <a:ext uri="{9D8B030D-6E8A-4147-A177-3AD203B41FA5}">
                      <a16:colId xmlns:a16="http://schemas.microsoft.com/office/drawing/2014/main" val="1398342186"/>
                    </a:ext>
                  </a:extLst>
                </a:gridCol>
              </a:tblGrid>
              <a:tr h="669476">
                <a:tc>
                  <a:txBody>
                    <a:bodyPr/>
                    <a:lstStyle/>
                    <a:p>
                      <a:r>
                        <a:rPr lang="en-GB" dirty="0">
                          <a:latin typeface="+mj-lt"/>
                        </a:rPr>
                        <a:t>1</a:t>
                      </a:r>
                    </a:p>
                  </a:txBody>
                  <a:tcPr/>
                </a:tc>
                <a:tc>
                  <a:txBody>
                    <a:bodyPr/>
                    <a:lstStyle/>
                    <a:p>
                      <a:endParaRPr lang="en-GB" dirty="0">
                        <a:latin typeface="+mj-lt"/>
                      </a:endParaRPr>
                    </a:p>
                  </a:txBody>
                  <a:tcPr/>
                </a:tc>
                <a:extLst>
                  <a:ext uri="{0D108BD9-81ED-4DB2-BD59-A6C34878D82A}">
                    <a16:rowId xmlns:a16="http://schemas.microsoft.com/office/drawing/2014/main" val="4195767264"/>
                  </a:ext>
                </a:extLst>
              </a:tr>
              <a:tr h="669476">
                <a:tc>
                  <a:txBody>
                    <a:bodyPr/>
                    <a:lstStyle/>
                    <a:p>
                      <a:r>
                        <a:rPr lang="en-GB" dirty="0">
                          <a:latin typeface="+mj-lt"/>
                        </a:rPr>
                        <a:t>2</a:t>
                      </a:r>
                    </a:p>
                  </a:txBody>
                  <a:tcPr/>
                </a:tc>
                <a:tc>
                  <a:txBody>
                    <a:bodyPr/>
                    <a:lstStyle/>
                    <a:p>
                      <a:endParaRPr lang="en-GB" dirty="0">
                        <a:latin typeface="+mj-lt"/>
                      </a:endParaRPr>
                    </a:p>
                  </a:txBody>
                  <a:tcPr/>
                </a:tc>
                <a:extLst>
                  <a:ext uri="{0D108BD9-81ED-4DB2-BD59-A6C34878D82A}">
                    <a16:rowId xmlns:a16="http://schemas.microsoft.com/office/drawing/2014/main" val="1917058937"/>
                  </a:ext>
                </a:extLst>
              </a:tr>
              <a:tr h="669476">
                <a:tc>
                  <a:txBody>
                    <a:bodyPr/>
                    <a:lstStyle/>
                    <a:p>
                      <a:r>
                        <a:rPr lang="en-GB" dirty="0">
                          <a:latin typeface="+mj-lt"/>
                        </a:rPr>
                        <a:t>3</a:t>
                      </a:r>
                    </a:p>
                  </a:txBody>
                  <a:tcPr/>
                </a:tc>
                <a:tc>
                  <a:txBody>
                    <a:bodyPr/>
                    <a:lstStyle/>
                    <a:p>
                      <a:endParaRPr lang="en-GB" dirty="0">
                        <a:latin typeface="+mj-lt"/>
                      </a:endParaRPr>
                    </a:p>
                  </a:txBody>
                  <a:tcPr/>
                </a:tc>
                <a:extLst>
                  <a:ext uri="{0D108BD9-81ED-4DB2-BD59-A6C34878D82A}">
                    <a16:rowId xmlns:a16="http://schemas.microsoft.com/office/drawing/2014/main" val="3900522800"/>
                  </a:ext>
                </a:extLst>
              </a:tr>
              <a:tr h="669476">
                <a:tc>
                  <a:txBody>
                    <a:bodyPr/>
                    <a:lstStyle/>
                    <a:p>
                      <a:r>
                        <a:rPr lang="en-GB" dirty="0">
                          <a:latin typeface="+mj-lt"/>
                        </a:rPr>
                        <a:t>4</a:t>
                      </a:r>
                    </a:p>
                  </a:txBody>
                  <a:tcPr/>
                </a:tc>
                <a:tc>
                  <a:txBody>
                    <a:bodyPr/>
                    <a:lstStyle/>
                    <a:p>
                      <a:endParaRPr lang="en-GB" dirty="0">
                        <a:latin typeface="+mj-lt"/>
                      </a:endParaRPr>
                    </a:p>
                  </a:txBody>
                  <a:tcPr/>
                </a:tc>
                <a:extLst>
                  <a:ext uri="{0D108BD9-81ED-4DB2-BD59-A6C34878D82A}">
                    <a16:rowId xmlns:a16="http://schemas.microsoft.com/office/drawing/2014/main" val="2131627695"/>
                  </a:ext>
                </a:extLst>
              </a:tr>
              <a:tr h="669476">
                <a:tc>
                  <a:txBody>
                    <a:bodyPr/>
                    <a:lstStyle/>
                    <a:p>
                      <a:r>
                        <a:rPr lang="en-GB" dirty="0">
                          <a:latin typeface="+mj-lt"/>
                        </a:rPr>
                        <a:t>5</a:t>
                      </a:r>
                    </a:p>
                  </a:txBody>
                  <a:tcPr/>
                </a:tc>
                <a:tc>
                  <a:txBody>
                    <a:bodyPr/>
                    <a:lstStyle/>
                    <a:p>
                      <a:endParaRPr lang="en-GB" dirty="0">
                        <a:latin typeface="+mj-lt"/>
                      </a:endParaRPr>
                    </a:p>
                  </a:txBody>
                  <a:tcPr/>
                </a:tc>
                <a:extLst>
                  <a:ext uri="{0D108BD9-81ED-4DB2-BD59-A6C34878D82A}">
                    <a16:rowId xmlns:a16="http://schemas.microsoft.com/office/drawing/2014/main" val="1116529001"/>
                  </a:ext>
                </a:extLst>
              </a:tr>
              <a:tr h="669476">
                <a:tc>
                  <a:txBody>
                    <a:bodyPr/>
                    <a:lstStyle/>
                    <a:p>
                      <a:r>
                        <a:rPr lang="en-GB" dirty="0">
                          <a:latin typeface="+mj-lt"/>
                        </a:rPr>
                        <a:t>6</a:t>
                      </a:r>
                    </a:p>
                  </a:txBody>
                  <a:tcPr/>
                </a:tc>
                <a:tc>
                  <a:txBody>
                    <a:bodyPr/>
                    <a:lstStyle/>
                    <a:p>
                      <a:endParaRPr lang="en-GB" dirty="0">
                        <a:latin typeface="+mj-lt"/>
                      </a:endParaRPr>
                    </a:p>
                  </a:txBody>
                  <a:tcPr/>
                </a:tc>
                <a:extLst>
                  <a:ext uri="{0D108BD9-81ED-4DB2-BD59-A6C34878D82A}">
                    <a16:rowId xmlns:a16="http://schemas.microsoft.com/office/drawing/2014/main" val="3974053732"/>
                  </a:ext>
                </a:extLst>
              </a:tr>
            </a:tbl>
          </a:graphicData>
        </a:graphic>
      </p:graphicFrame>
      <p:sp>
        <p:nvSpPr>
          <p:cNvPr id="12" name="TextBox 11"/>
          <p:cNvSpPr txBox="1"/>
          <p:nvPr/>
        </p:nvSpPr>
        <p:spPr>
          <a:xfrm>
            <a:off x="199901" y="5876225"/>
            <a:ext cx="8172573" cy="646331"/>
          </a:xfrm>
          <a:prstGeom prst="rect">
            <a:avLst/>
          </a:prstGeom>
          <a:solidFill>
            <a:srgbClr val="FFFF00"/>
          </a:solidFill>
          <a:ln>
            <a:solidFill>
              <a:schemeClr val="tx1"/>
            </a:solidFill>
          </a:ln>
        </p:spPr>
        <p:txBody>
          <a:bodyPr wrap="square" rtlCol="0">
            <a:spAutoFit/>
          </a:bodyPr>
          <a:lstStyle/>
          <a:p>
            <a:r>
              <a:rPr lang="en-GB" b="1" dirty="0">
                <a:latin typeface="+mj-lt"/>
                <a:cs typeface="Arial" panose="020B0604020202020204" pitchFamily="34" charset="0"/>
              </a:rPr>
              <a:t>DNS: </a:t>
            </a:r>
            <a:r>
              <a:rPr lang="en-GB" dirty="0">
                <a:latin typeface="+mj-lt"/>
                <a:cs typeface="Arial" panose="020B0604020202020204" pitchFamily="34" charset="0"/>
              </a:rPr>
              <a:t>A Domain Name Service (DNS) contains a database of domain names that allows users to look the IP address and its associated domain name. </a:t>
            </a:r>
          </a:p>
        </p:txBody>
      </p:sp>
      <p:pic>
        <p:nvPicPr>
          <p:cNvPr id="14" name="Picture 2" descr="https://encrypted-tbn1.gstatic.com/images?q=tbn:ANd9GcTGnn1HQZORW_eDd80FU1Hfv5JY36jBfaJBrmETQOcSNfLbtKEecYCma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162" y="5091243"/>
            <a:ext cx="605308" cy="63802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762470" y="5346316"/>
            <a:ext cx="3925833" cy="400110"/>
          </a:xfrm>
          <a:prstGeom prst="rect">
            <a:avLst/>
          </a:prstGeom>
          <a:noFill/>
        </p:spPr>
        <p:txBody>
          <a:bodyPr wrap="square" rtlCol="0">
            <a:spAutoFit/>
          </a:bodyPr>
          <a:lstStyle/>
          <a:p>
            <a:r>
              <a:rPr lang="en-GB" sz="2000" b="1" dirty="0">
                <a:solidFill>
                  <a:srgbClr val="FF0000"/>
                </a:solidFill>
                <a:latin typeface="+mj-lt"/>
                <a:cs typeface="Arial" panose="020B0604020202020204" pitchFamily="34" charset="0"/>
              </a:rPr>
              <a:t>Keyword alert!</a:t>
            </a:r>
          </a:p>
        </p:txBody>
      </p:sp>
    </p:spTree>
    <p:extLst>
      <p:ext uri="{BB962C8B-B14F-4D97-AF65-F5344CB8AC3E}">
        <p14:creationId xmlns:p14="http://schemas.microsoft.com/office/powerpoint/2010/main" val="1444364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11594400" y="6672358"/>
            <a:ext cx="597600" cy="144000"/>
          </a:xfrm>
        </p:spPr>
        <p:txBody>
          <a:bodyPr/>
          <a:lstStyle/>
          <a:p>
            <a:fld id="{058DB212-BFA2-403F-85EF-DFD3FF6D973A}" type="slidenum">
              <a:rPr lang="en-US" noProof="0" smtClean="0"/>
              <a:pPr/>
              <a:t>5</a:t>
            </a:fld>
            <a:endParaRPr lang="en-US" noProof="0" dirty="0"/>
          </a:p>
        </p:txBody>
      </p:sp>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DNS: Re-arrange these steps in the correct order.</a:t>
            </a:r>
          </a:p>
        </p:txBody>
      </p:sp>
      <p:graphicFrame>
        <p:nvGraphicFramePr>
          <p:cNvPr id="2" name="Table 1"/>
          <p:cNvGraphicFramePr>
            <a:graphicFrameLocks noGrp="1"/>
          </p:cNvGraphicFramePr>
          <p:nvPr>
            <p:extLst>
              <p:ext uri="{D42A27DB-BD31-4B8C-83A1-F6EECF244321}">
                <p14:modId xmlns:p14="http://schemas.microsoft.com/office/powerpoint/2010/main" val="2957110568"/>
              </p:ext>
            </p:extLst>
          </p:nvPr>
        </p:nvGraphicFramePr>
        <p:xfrm>
          <a:off x="157162" y="940909"/>
          <a:ext cx="8215313" cy="4016856"/>
        </p:xfrm>
        <a:graphic>
          <a:graphicData uri="http://schemas.openxmlformats.org/drawingml/2006/table">
            <a:tbl>
              <a:tblPr firstRow="1" bandRow="1">
                <a:tableStyleId>{5940675A-B579-460E-94D1-54222C63F5DA}</a:tableStyleId>
              </a:tblPr>
              <a:tblGrid>
                <a:gridCol w="767913">
                  <a:extLst>
                    <a:ext uri="{9D8B030D-6E8A-4147-A177-3AD203B41FA5}">
                      <a16:colId xmlns:a16="http://schemas.microsoft.com/office/drawing/2014/main" val="927632887"/>
                    </a:ext>
                  </a:extLst>
                </a:gridCol>
                <a:gridCol w="7447400">
                  <a:extLst>
                    <a:ext uri="{9D8B030D-6E8A-4147-A177-3AD203B41FA5}">
                      <a16:colId xmlns:a16="http://schemas.microsoft.com/office/drawing/2014/main" val="3897459556"/>
                    </a:ext>
                  </a:extLst>
                </a:gridCol>
              </a:tblGrid>
              <a:tr h="669476">
                <a:tc>
                  <a:txBody>
                    <a:bodyPr/>
                    <a:lstStyle/>
                    <a:p>
                      <a:pPr marL="95250">
                        <a:lnSpc>
                          <a:spcPct val="107000"/>
                        </a:lnSpc>
                        <a:spcAft>
                          <a:spcPts val="0"/>
                        </a:spcAft>
                      </a:pPr>
                      <a:r>
                        <a:rPr lang="en-GB" sz="1800" dirty="0">
                          <a:effectLst/>
                          <a:latin typeface="+mj-lt"/>
                          <a:ea typeface="+mn-ea"/>
                          <a:cs typeface="+mn-cs"/>
                        </a:rPr>
                        <a:t>A.</a:t>
                      </a:r>
                      <a:endParaRPr lang="en-GB" sz="1800" dirty="0">
                        <a:effectLst/>
                        <a:latin typeface="+mj-lt"/>
                        <a:ea typeface="Calibri" panose="020F0502020204030204" pitchFamily="34" charset="0"/>
                        <a:cs typeface="Times New Roman" panose="02020603050405020304" pitchFamily="18" charset="0"/>
                      </a:endParaRPr>
                    </a:p>
                  </a:txBody>
                  <a:tcPr marL="0" marR="0" marT="0" marB="0"/>
                </a:tc>
                <a:tc>
                  <a:txBody>
                    <a:bodyPr/>
                    <a:lstStyle/>
                    <a:p>
                      <a:pPr>
                        <a:lnSpc>
                          <a:spcPct val="107000"/>
                        </a:lnSpc>
                        <a:spcAft>
                          <a:spcPts val="0"/>
                        </a:spcAft>
                      </a:pPr>
                      <a:r>
                        <a:rPr lang="en-GB" sz="1800" dirty="0">
                          <a:effectLst/>
                          <a:latin typeface="+mj-lt"/>
                        </a:rPr>
                        <a:t>If the domain name doesn’t exist, it will try a second server.</a:t>
                      </a:r>
                      <a:endParaRPr lang="en-GB" sz="1800" dirty="0">
                        <a:effectLst/>
                        <a:latin typeface="+mj-lt"/>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3034831790"/>
                  </a:ext>
                </a:extLst>
              </a:tr>
              <a:tr h="669476">
                <a:tc>
                  <a:txBody>
                    <a:bodyPr/>
                    <a:lstStyle/>
                    <a:p>
                      <a:pPr marL="95250">
                        <a:lnSpc>
                          <a:spcPct val="107000"/>
                        </a:lnSpc>
                        <a:spcAft>
                          <a:spcPts val="0"/>
                        </a:spcAft>
                      </a:pPr>
                      <a:r>
                        <a:rPr lang="en-GB" sz="1800" dirty="0">
                          <a:effectLst/>
                          <a:latin typeface="+mj-lt"/>
                          <a:ea typeface="+mn-ea"/>
                          <a:cs typeface="+mn-cs"/>
                        </a:rPr>
                        <a:t>B.</a:t>
                      </a:r>
                      <a:endParaRPr lang="en-GB" sz="1800" dirty="0">
                        <a:effectLst/>
                        <a:latin typeface="+mj-lt"/>
                        <a:ea typeface="Calibri" panose="020F0502020204030204" pitchFamily="34" charset="0"/>
                        <a:cs typeface="Times New Roman" panose="02020603050405020304" pitchFamily="18" charset="0"/>
                      </a:endParaRPr>
                    </a:p>
                  </a:txBody>
                  <a:tcPr marL="0" marR="0" marT="0" marB="0"/>
                </a:tc>
                <a:tc>
                  <a:txBody>
                    <a:bodyPr/>
                    <a:lstStyle/>
                    <a:p>
                      <a:pPr>
                        <a:lnSpc>
                          <a:spcPct val="107000"/>
                        </a:lnSpc>
                        <a:spcAft>
                          <a:spcPts val="0"/>
                        </a:spcAft>
                      </a:pPr>
                      <a:r>
                        <a:rPr lang="en-GB" sz="1800">
                          <a:effectLst/>
                          <a:latin typeface="+mj-lt"/>
                        </a:rPr>
                        <a:t>User enters the domain name into the web browser.</a:t>
                      </a:r>
                      <a:endParaRPr lang="en-GB" sz="1800">
                        <a:effectLst/>
                        <a:latin typeface="+mj-lt"/>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71242818"/>
                  </a:ext>
                </a:extLst>
              </a:tr>
              <a:tr h="669476">
                <a:tc>
                  <a:txBody>
                    <a:bodyPr/>
                    <a:lstStyle/>
                    <a:p>
                      <a:pPr marL="95250">
                        <a:lnSpc>
                          <a:spcPct val="107000"/>
                        </a:lnSpc>
                        <a:spcAft>
                          <a:spcPts val="0"/>
                        </a:spcAft>
                      </a:pPr>
                      <a:r>
                        <a:rPr lang="en-GB" sz="1800" dirty="0">
                          <a:effectLst/>
                          <a:latin typeface="+mj-lt"/>
                          <a:ea typeface="+mn-ea"/>
                          <a:cs typeface="+mn-cs"/>
                        </a:rPr>
                        <a:t>C.</a:t>
                      </a:r>
                      <a:endParaRPr lang="en-GB" sz="1800" dirty="0">
                        <a:effectLst/>
                        <a:latin typeface="+mj-lt"/>
                        <a:ea typeface="Calibri" panose="020F0502020204030204" pitchFamily="34" charset="0"/>
                        <a:cs typeface="Times New Roman" panose="02020603050405020304" pitchFamily="18" charset="0"/>
                      </a:endParaRPr>
                    </a:p>
                  </a:txBody>
                  <a:tcPr marL="0" marR="0" marT="0" marB="0"/>
                </a:tc>
                <a:tc>
                  <a:txBody>
                    <a:bodyPr/>
                    <a:lstStyle/>
                    <a:p>
                      <a:pPr>
                        <a:lnSpc>
                          <a:spcPct val="107000"/>
                        </a:lnSpc>
                        <a:spcAft>
                          <a:spcPts val="0"/>
                        </a:spcAft>
                      </a:pPr>
                      <a:r>
                        <a:rPr lang="en-GB" sz="1800">
                          <a:effectLst/>
                          <a:latin typeface="+mj-lt"/>
                        </a:rPr>
                        <a:t>Client contacts the host using the IP address.</a:t>
                      </a:r>
                      <a:endParaRPr lang="en-GB" sz="1800">
                        <a:effectLst/>
                        <a:latin typeface="+mj-lt"/>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1745985561"/>
                  </a:ext>
                </a:extLst>
              </a:tr>
              <a:tr h="669476">
                <a:tc>
                  <a:txBody>
                    <a:bodyPr/>
                    <a:lstStyle/>
                    <a:p>
                      <a:pPr marL="95250">
                        <a:lnSpc>
                          <a:spcPct val="107000"/>
                        </a:lnSpc>
                        <a:spcAft>
                          <a:spcPts val="0"/>
                        </a:spcAft>
                      </a:pPr>
                      <a:r>
                        <a:rPr lang="en-GB" sz="1800" dirty="0">
                          <a:effectLst/>
                          <a:latin typeface="+mj-lt"/>
                          <a:ea typeface="+mn-ea"/>
                          <a:cs typeface="+mn-cs"/>
                        </a:rPr>
                        <a:t>D.</a:t>
                      </a:r>
                      <a:endParaRPr lang="en-GB" sz="1800" dirty="0">
                        <a:effectLst/>
                        <a:latin typeface="+mj-lt"/>
                        <a:ea typeface="Calibri" panose="020F0502020204030204" pitchFamily="34" charset="0"/>
                        <a:cs typeface="Times New Roman" panose="02020603050405020304" pitchFamily="18" charset="0"/>
                      </a:endParaRPr>
                    </a:p>
                  </a:txBody>
                  <a:tcPr marL="0" marR="0" marT="0" marB="0"/>
                </a:tc>
                <a:tc>
                  <a:txBody>
                    <a:bodyPr/>
                    <a:lstStyle/>
                    <a:p>
                      <a:pPr>
                        <a:lnSpc>
                          <a:spcPct val="107000"/>
                        </a:lnSpc>
                        <a:spcAft>
                          <a:spcPts val="0"/>
                        </a:spcAft>
                      </a:pPr>
                      <a:r>
                        <a:rPr lang="en-GB" sz="1800">
                          <a:effectLst/>
                          <a:latin typeface="+mj-lt"/>
                        </a:rPr>
                        <a:t>The server returns the IP address to client.</a:t>
                      </a:r>
                      <a:endParaRPr lang="en-GB" sz="1800">
                        <a:effectLst/>
                        <a:latin typeface="+mj-lt"/>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2910709277"/>
                  </a:ext>
                </a:extLst>
              </a:tr>
              <a:tr h="669476">
                <a:tc>
                  <a:txBody>
                    <a:bodyPr/>
                    <a:lstStyle/>
                    <a:p>
                      <a:pPr marL="95250">
                        <a:lnSpc>
                          <a:spcPct val="107000"/>
                        </a:lnSpc>
                        <a:spcAft>
                          <a:spcPts val="0"/>
                        </a:spcAft>
                      </a:pPr>
                      <a:r>
                        <a:rPr lang="en-GB" sz="1800" dirty="0">
                          <a:effectLst/>
                          <a:latin typeface="+mj-lt"/>
                          <a:ea typeface="+mn-ea"/>
                          <a:cs typeface="+mn-cs"/>
                        </a:rPr>
                        <a:t>E.</a:t>
                      </a:r>
                      <a:endParaRPr lang="en-GB" sz="1800" dirty="0">
                        <a:effectLst/>
                        <a:latin typeface="+mj-lt"/>
                        <a:ea typeface="Calibri" panose="020F0502020204030204" pitchFamily="34" charset="0"/>
                        <a:cs typeface="Times New Roman" panose="02020603050405020304" pitchFamily="18" charset="0"/>
                      </a:endParaRPr>
                    </a:p>
                  </a:txBody>
                  <a:tcPr marL="0" marR="0" marT="0" marB="0"/>
                </a:tc>
                <a:tc>
                  <a:txBody>
                    <a:bodyPr/>
                    <a:lstStyle/>
                    <a:p>
                      <a:pPr>
                        <a:lnSpc>
                          <a:spcPct val="107000"/>
                        </a:lnSpc>
                        <a:spcAft>
                          <a:spcPts val="0"/>
                        </a:spcAft>
                      </a:pPr>
                      <a:r>
                        <a:rPr lang="en-GB" sz="1800">
                          <a:effectLst/>
                          <a:latin typeface="+mj-lt"/>
                        </a:rPr>
                        <a:t>Client contacts DNS to find domain name.</a:t>
                      </a:r>
                      <a:endParaRPr lang="en-GB" sz="1800">
                        <a:effectLst/>
                        <a:latin typeface="+mj-lt"/>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3677665024"/>
                  </a:ext>
                </a:extLst>
              </a:tr>
              <a:tr h="669476">
                <a:tc>
                  <a:txBody>
                    <a:bodyPr/>
                    <a:lstStyle/>
                    <a:p>
                      <a:pPr marL="95250">
                        <a:lnSpc>
                          <a:spcPct val="107000"/>
                        </a:lnSpc>
                        <a:spcAft>
                          <a:spcPts val="0"/>
                        </a:spcAft>
                      </a:pPr>
                      <a:r>
                        <a:rPr lang="en-GB" sz="1800" dirty="0">
                          <a:effectLst/>
                          <a:latin typeface="+mj-lt"/>
                          <a:ea typeface="+mn-ea"/>
                          <a:cs typeface="+mn-cs"/>
                        </a:rPr>
                        <a:t>F.</a:t>
                      </a:r>
                      <a:endParaRPr lang="en-GB" sz="1800" dirty="0">
                        <a:effectLst/>
                        <a:latin typeface="+mj-lt"/>
                        <a:ea typeface="Calibri" panose="020F0502020204030204" pitchFamily="34" charset="0"/>
                        <a:cs typeface="Times New Roman" panose="02020603050405020304" pitchFamily="18" charset="0"/>
                      </a:endParaRPr>
                    </a:p>
                  </a:txBody>
                  <a:tcPr marL="0" marR="0" marT="0" marB="0"/>
                </a:tc>
                <a:tc>
                  <a:txBody>
                    <a:bodyPr/>
                    <a:lstStyle/>
                    <a:p>
                      <a:pPr>
                        <a:lnSpc>
                          <a:spcPct val="107000"/>
                        </a:lnSpc>
                        <a:spcAft>
                          <a:spcPts val="0"/>
                        </a:spcAft>
                      </a:pPr>
                      <a:r>
                        <a:rPr lang="en-GB" sz="1800" dirty="0">
                          <a:effectLst/>
                          <a:latin typeface="+mj-lt"/>
                        </a:rPr>
                        <a:t>The second server finds the domain name and returns to first server. </a:t>
                      </a:r>
                      <a:endParaRPr lang="en-GB" sz="1800" dirty="0">
                        <a:effectLst/>
                        <a:latin typeface="+mj-lt"/>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2490356889"/>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443473415"/>
              </p:ext>
            </p:extLst>
          </p:nvPr>
        </p:nvGraphicFramePr>
        <p:xfrm>
          <a:off x="9258300" y="940908"/>
          <a:ext cx="1957388" cy="4016856"/>
        </p:xfrm>
        <a:graphic>
          <a:graphicData uri="http://schemas.openxmlformats.org/drawingml/2006/table">
            <a:tbl>
              <a:tblPr firstRow="1" bandRow="1">
                <a:tableStyleId>{5940675A-B579-460E-94D1-54222C63F5DA}</a:tableStyleId>
              </a:tblPr>
              <a:tblGrid>
                <a:gridCol w="978694">
                  <a:extLst>
                    <a:ext uri="{9D8B030D-6E8A-4147-A177-3AD203B41FA5}">
                      <a16:colId xmlns:a16="http://schemas.microsoft.com/office/drawing/2014/main" val="975031757"/>
                    </a:ext>
                  </a:extLst>
                </a:gridCol>
                <a:gridCol w="978694">
                  <a:extLst>
                    <a:ext uri="{9D8B030D-6E8A-4147-A177-3AD203B41FA5}">
                      <a16:colId xmlns:a16="http://schemas.microsoft.com/office/drawing/2014/main" val="1398342186"/>
                    </a:ext>
                  </a:extLst>
                </a:gridCol>
              </a:tblGrid>
              <a:tr h="669476">
                <a:tc>
                  <a:txBody>
                    <a:bodyPr/>
                    <a:lstStyle/>
                    <a:p>
                      <a:r>
                        <a:rPr lang="en-GB" dirty="0">
                          <a:latin typeface="+mj-lt"/>
                        </a:rPr>
                        <a:t>1</a:t>
                      </a:r>
                    </a:p>
                  </a:txBody>
                  <a:tcPr/>
                </a:tc>
                <a:tc>
                  <a:txBody>
                    <a:bodyPr/>
                    <a:lstStyle/>
                    <a:p>
                      <a:r>
                        <a:rPr lang="en-GB" dirty="0">
                          <a:latin typeface="+mj-lt"/>
                        </a:rPr>
                        <a:t>B</a:t>
                      </a:r>
                    </a:p>
                  </a:txBody>
                  <a:tcPr/>
                </a:tc>
                <a:extLst>
                  <a:ext uri="{0D108BD9-81ED-4DB2-BD59-A6C34878D82A}">
                    <a16:rowId xmlns:a16="http://schemas.microsoft.com/office/drawing/2014/main" val="4195767264"/>
                  </a:ext>
                </a:extLst>
              </a:tr>
              <a:tr h="669476">
                <a:tc>
                  <a:txBody>
                    <a:bodyPr/>
                    <a:lstStyle/>
                    <a:p>
                      <a:r>
                        <a:rPr lang="en-GB" dirty="0">
                          <a:latin typeface="+mj-lt"/>
                        </a:rPr>
                        <a:t>2</a:t>
                      </a:r>
                    </a:p>
                  </a:txBody>
                  <a:tcPr/>
                </a:tc>
                <a:tc>
                  <a:txBody>
                    <a:bodyPr/>
                    <a:lstStyle/>
                    <a:p>
                      <a:r>
                        <a:rPr lang="en-GB" dirty="0">
                          <a:latin typeface="+mj-lt"/>
                        </a:rPr>
                        <a:t>E</a:t>
                      </a:r>
                    </a:p>
                  </a:txBody>
                  <a:tcPr/>
                </a:tc>
                <a:extLst>
                  <a:ext uri="{0D108BD9-81ED-4DB2-BD59-A6C34878D82A}">
                    <a16:rowId xmlns:a16="http://schemas.microsoft.com/office/drawing/2014/main" val="1917058937"/>
                  </a:ext>
                </a:extLst>
              </a:tr>
              <a:tr h="669476">
                <a:tc>
                  <a:txBody>
                    <a:bodyPr/>
                    <a:lstStyle/>
                    <a:p>
                      <a:r>
                        <a:rPr lang="en-GB" dirty="0">
                          <a:latin typeface="+mj-lt"/>
                        </a:rPr>
                        <a:t>3</a:t>
                      </a:r>
                    </a:p>
                  </a:txBody>
                  <a:tcPr/>
                </a:tc>
                <a:tc>
                  <a:txBody>
                    <a:bodyPr/>
                    <a:lstStyle/>
                    <a:p>
                      <a:r>
                        <a:rPr lang="en-GB" dirty="0">
                          <a:latin typeface="+mj-lt"/>
                        </a:rPr>
                        <a:t>A</a:t>
                      </a:r>
                    </a:p>
                  </a:txBody>
                  <a:tcPr/>
                </a:tc>
                <a:extLst>
                  <a:ext uri="{0D108BD9-81ED-4DB2-BD59-A6C34878D82A}">
                    <a16:rowId xmlns:a16="http://schemas.microsoft.com/office/drawing/2014/main" val="3900522800"/>
                  </a:ext>
                </a:extLst>
              </a:tr>
              <a:tr h="669476">
                <a:tc>
                  <a:txBody>
                    <a:bodyPr/>
                    <a:lstStyle/>
                    <a:p>
                      <a:r>
                        <a:rPr lang="en-GB" dirty="0">
                          <a:latin typeface="+mj-lt"/>
                        </a:rPr>
                        <a:t>4</a:t>
                      </a:r>
                    </a:p>
                  </a:txBody>
                  <a:tcPr/>
                </a:tc>
                <a:tc>
                  <a:txBody>
                    <a:bodyPr/>
                    <a:lstStyle/>
                    <a:p>
                      <a:r>
                        <a:rPr lang="en-GB" dirty="0">
                          <a:latin typeface="+mj-lt"/>
                        </a:rPr>
                        <a:t>F</a:t>
                      </a:r>
                    </a:p>
                  </a:txBody>
                  <a:tcPr/>
                </a:tc>
                <a:extLst>
                  <a:ext uri="{0D108BD9-81ED-4DB2-BD59-A6C34878D82A}">
                    <a16:rowId xmlns:a16="http://schemas.microsoft.com/office/drawing/2014/main" val="2131627695"/>
                  </a:ext>
                </a:extLst>
              </a:tr>
              <a:tr h="669476">
                <a:tc>
                  <a:txBody>
                    <a:bodyPr/>
                    <a:lstStyle/>
                    <a:p>
                      <a:r>
                        <a:rPr lang="en-GB" dirty="0">
                          <a:latin typeface="+mj-lt"/>
                        </a:rPr>
                        <a:t>5</a:t>
                      </a:r>
                    </a:p>
                  </a:txBody>
                  <a:tcPr/>
                </a:tc>
                <a:tc>
                  <a:txBody>
                    <a:bodyPr/>
                    <a:lstStyle/>
                    <a:p>
                      <a:r>
                        <a:rPr lang="en-GB" dirty="0">
                          <a:latin typeface="+mj-lt"/>
                        </a:rPr>
                        <a:t>D</a:t>
                      </a:r>
                    </a:p>
                  </a:txBody>
                  <a:tcPr/>
                </a:tc>
                <a:extLst>
                  <a:ext uri="{0D108BD9-81ED-4DB2-BD59-A6C34878D82A}">
                    <a16:rowId xmlns:a16="http://schemas.microsoft.com/office/drawing/2014/main" val="1116529001"/>
                  </a:ext>
                </a:extLst>
              </a:tr>
              <a:tr h="669476">
                <a:tc>
                  <a:txBody>
                    <a:bodyPr/>
                    <a:lstStyle/>
                    <a:p>
                      <a:r>
                        <a:rPr lang="en-GB" dirty="0">
                          <a:latin typeface="+mj-lt"/>
                        </a:rPr>
                        <a:t>6</a:t>
                      </a:r>
                    </a:p>
                  </a:txBody>
                  <a:tcPr/>
                </a:tc>
                <a:tc>
                  <a:txBody>
                    <a:bodyPr/>
                    <a:lstStyle/>
                    <a:p>
                      <a:r>
                        <a:rPr lang="en-GB" dirty="0">
                          <a:latin typeface="+mj-lt"/>
                        </a:rPr>
                        <a:t>C</a:t>
                      </a:r>
                    </a:p>
                  </a:txBody>
                  <a:tcPr/>
                </a:tc>
                <a:extLst>
                  <a:ext uri="{0D108BD9-81ED-4DB2-BD59-A6C34878D82A}">
                    <a16:rowId xmlns:a16="http://schemas.microsoft.com/office/drawing/2014/main" val="3974053732"/>
                  </a:ext>
                </a:extLst>
              </a:tr>
            </a:tbl>
          </a:graphicData>
        </a:graphic>
      </p:graphicFrame>
    </p:spTree>
    <p:extLst>
      <p:ext uri="{BB962C8B-B14F-4D97-AF65-F5344CB8AC3E}">
        <p14:creationId xmlns:p14="http://schemas.microsoft.com/office/powerpoint/2010/main" val="10640682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DNS Error - Example</a:t>
            </a:r>
          </a:p>
        </p:txBody>
      </p:sp>
      <p:pic>
        <p:nvPicPr>
          <p:cNvPr id="2050" name="Picture 2" descr="Server DNS Address Could Not Be Found&quot; Error - 5 Ways To Fix I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4475" y="1216024"/>
            <a:ext cx="6753225" cy="446722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693389" y="5939689"/>
            <a:ext cx="3775649" cy="646331"/>
          </a:xfrm>
          <a:prstGeom prst="rect">
            <a:avLst/>
          </a:prstGeom>
        </p:spPr>
        <p:txBody>
          <a:bodyPr wrap="none">
            <a:spAutoFit/>
          </a:bodyPr>
          <a:lstStyle/>
          <a:p>
            <a:r>
              <a:rPr lang="en-GB" dirty="0">
                <a:latin typeface="+mj-lt"/>
                <a:hlinkClick r:id="rId3"/>
              </a:rPr>
              <a:t>https://downforeveryoneorjustme.com/</a:t>
            </a:r>
            <a:endParaRPr lang="en-GB" dirty="0">
              <a:latin typeface="+mj-lt"/>
            </a:endParaRPr>
          </a:p>
          <a:p>
            <a:endParaRPr lang="en-GB" dirty="0">
              <a:latin typeface="+mj-lt"/>
            </a:endParaRPr>
          </a:p>
        </p:txBody>
      </p:sp>
    </p:spTree>
    <p:extLst>
      <p:ext uri="{BB962C8B-B14F-4D97-AF65-F5344CB8AC3E}">
        <p14:creationId xmlns:p14="http://schemas.microsoft.com/office/powerpoint/2010/main" val="15211489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URL address</a:t>
            </a:r>
          </a:p>
        </p:txBody>
      </p:sp>
      <p:sp>
        <p:nvSpPr>
          <p:cNvPr id="9" name="Rectangle 8"/>
          <p:cNvSpPr/>
          <p:nvPr/>
        </p:nvSpPr>
        <p:spPr>
          <a:xfrm>
            <a:off x="295118" y="730065"/>
            <a:ext cx="5472113" cy="63263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URL stands for Uniform Resource Locator. A URL is nothing more than the address of a given unique resource on the Web. </a:t>
            </a:r>
          </a:p>
        </p:txBody>
      </p:sp>
      <p:sp>
        <p:nvSpPr>
          <p:cNvPr id="10" name="Rectangle 9"/>
          <p:cNvSpPr/>
          <p:nvPr/>
        </p:nvSpPr>
        <p:spPr>
          <a:xfrm>
            <a:off x="295118" y="1631096"/>
            <a:ext cx="5472113" cy="475541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a:t>1</a:t>
            </a:r>
            <a:endParaRPr lang="en-GB" b="1" dirty="0"/>
          </a:p>
        </p:txBody>
      </p:sp>
      <p:sp>
        <p:nvSpPr>
          <p:cNvPr id="13" name="Rectangle 12"/>
          <p:cNvSpPr/>
          <p:nvPr/>
        </p:nvSpPr>
        <p:spPr>
          <a:xfrm>
            <a:off x="6096000" y="724958"/>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60373"/>
            <a:ext cx="5896133" cy="785811"/>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u="sng" dirty="0">
                <a:solidFill>
                  <a:schemeClr val="tx1"/>
                </a:solidFill>
                <a:latin typeface="+mj-lt"/>
              </a:rPr>
              <a:t>Why would users prefer to use the URL address instead of it’s associated IP address.</a:t>
            </a:r>
          </a:p>
        </p:txBody>
      </p:sp>
      <p:sp>
        <p:nvSpPr>
          <p:cNvPr id="17" name="Rectangle 16"/>
          <p:cNvSpPr/>
          <p:nvPr/>
        </p:nvSpPr>
        <p:spPr>
          <a:xfrm>
            <a:off x="6095998" y="2261677"/>
            <a:ext cx="5896133" cy="562801"/>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u="sng" dirty="0">
                <a:solidFill>
                  <a:schemeClr val="tx1"/>
                </a:solidFill>
                <a:latin typeface="+mj-lt"/>
              </a:rPr>
              <a:t>Use the diagram on the left, name and describe the five parts of the URL address.</a:t>
            </a:r>
          </a:p>
        </p:txBody>
      </p:sp>
      <p:graphicFrame>
        <p:nvGraphicFramePr>
          <p:cNvPr id="2" name="Table 1">
            <a:extLst>
              <a:ext uri="{FF2B5EF4-FFF2-40B4-BE49-F238E27FC236}">
                <a16:creationId xmlns:a16="http://schemas.microsoft.com/office/drawing/2014/main" id="{1A48A6DC-BCB8-410E-BF13-9A055FCBE319}"/>
              </a:ext>
            </a:extLst>
          </p:cNvPr>
          <p:cNvGraphicFramePr>
            <a:graphicFrameLocks noGrp="1"/>
          </p:cNvGraphicFramePr>
          <p:nvPr>
            <p:extLst>
              <p:ext uri="{D42A27DB-BD31-4B8C-83A1-F6EECF244321}">
                <p14:modId xmlns:p14="http://schemas.microsoft.com/office/powerpoint/2010/main" val="2889795697"/>
              </p:ext>
            </p:extLst>
          </p:nvPr>
        </p:nvGraphicFramePr>
        <p:xfrm>
          <a:off x="6095998" y="3075277"/>
          <a:ext cx="5896133" cy="3266440"/>
        </p:xfrm>
        <a:graphic>
          <a:graphicData uri="http://schemas.openxmlformats.org/drawingml/2006/table">
            <a:tbl>
              <a:tblPr firstRow="1" bandRow="1">
                <a:tableStyleId>{5940675A-B579-460E-94D1-54222C63F5DA}</a:tableStyleId>
              </a:tblPr>
              <a:tblGrid>
                <a:gridCol w="556916">
                  <a:extLst>
                    <a:ext uri="{9D8B030D-6E8A-4147-A177-3AD203B41FA5}">
                      <a16:colId xmlns:a16="http://schemas.microsoft.com/office/drawing/2014/main" val="3414436908"/>
                    </a:ext>
                  </a:extLst>
                </a:gridCol>
                <a:gridCol w="5339217">
                  <a:extLst>
                    <a:ext uri="{9D8B030D-6E8A-4147-A177-3AD203B41FA5}">
                      <a16:colId xmlns:a16="http://schemas.microsoft.com/office/drawing/2014/main" val="31622326"/>
                    </a:ext>
                  </a:extLst>
                </a:gridCol>
              </a:tblGrid>
              <a:tr h="370840">
                <a:tc>
                  <a:txBody>
                    <a:bodyPr/>
                    <a:lstStyle/>
                    <a:p>
                      <a:r>
                        <a:rPr lang="en-GB" sz="1600" b="1" dirty="0">
                          <a:latin typeface="+mj-lt"/>
                        </a:rPr>
                        <a:t>No.</a:t>
                      </a:r>
                    </a:p>
                  </a:txBody>
                  <a:tcPr/>
                </a:tc>
                <a:tc>
                  <a:txBody>
                    <a:bodyPr/>
                    <a:lstStyle/>
                    <a:p>
                      <a:r>
                        <a:rPr lang="en-GB" sz="1600" b="1" dirty="0">
                          <a:latin typeface="+mj-lt"/>
                        </a:rPr>
                        <a:t>Name and Description</a:t>
                      </a:r>
                    </a:p>
                  </a:txBody>
                  <a:tcPr/>
                </a:tc>
                <a:extLst>
                  <a:ext uri="{0D108BD9-81ED-4DB2-BD59-A6C34878D82A}">
                    <a16:rowId xmlns:a16="http://schemas.microsoft.com/office/drawing/2014/main" val="3033811307"/>
                  </a:ext>
                </a:extLst>
              </a:tr>
              <a:tr h="370840">
                <a:tc>
                  <a:txBody>
                    <a:bodyPr/>
                    <a:lstStyle/>
                    <a:p>
                      <a:r>
                        <a:rPr lang="en-GB" sz="1600" dirty="0">
                          <a:latin typeface="+mj-lt"/>
                        </a:rPr>
                        <a:t>1</a:t>
                      </a:r>
                    </a:p>
                  </a:txBody>
                  <a:tcPr/>
                </a:tc>
                <a:tc>
                  <a:txBody>
                    <a:bodyPr/>
                    <a:lstStyle/>
                    <a:p>
                      <a:endParaRPr lang="en-GB" sz="1600" dirty="0">
                        <a:latin typeface="+mj-lt"/>
                      </a:endParaRPr>
                    </a:p>
                    <a:p>
                      <a:endParaRPr lang="en-GB" sz="1600" dirty="0">
                        <a:latin typeface="+mj-lt"/>
                      </a:endParaRPr>
                    </a:p>
                  </a:txBody>
                  <a:tcPr/>
                </a:tc>
                <a:extLst>
                  <a:ext uri="{0D108BD9-81ED-4DB2-BD59-A6C34878D82A}">
                    <a16:rowId xmlns:a16="http://schemas.microsoft.com/office/drawing/2014/main" val="1671011886"/>
                  </a:ext>
                </a:extLst>
              </a:tr>
              <a:tr h="370840">
                <a:tc>
                  <a:txBody>
                    <a:bodyPr/>
                    <a:lstStyle/>
                    <a:p>
                      <a:r>
                        <a:rPr lang="en-GB" sz="1600" dirty="0">
                          <a:latin typeface="+mj-lt"/>
                        </a:rPr>
                        <a:t>2</a:t>
                      </a:r>
                    </a:p>
                  </a:txBody>
                  <a:tcPr/>
                </a:tc>
                <a:tc>
                  <a:txBody>
                    <a:bodyPr/>
                    <a:lstStyle/>
                    <a:p>
                      <a:endParaRPr lang="en-GB" sz="1600" dirty="0">
                        <a:latin typeface="+mj-lt"/>
                      </a:endParaRPr>
                    </a:p>
                    <a:p>
                      <a:endParaRPr lang="en-GB" sz="1600" dirty="0">
                        <a:latin typeface="+mj-lt"/>
                      </a:endParaRPr>
                    </a:p>
                  </a:txBody>
                  <a:tcPr/>
                </a:tc>
                <a:extLst>
                  <a:ext uri="{0D108BD9-81ED-4DB2-BD59-A6C34878D82A}">
                    <a16:rowId xmlns:a16="http://schemas.microsoft.com/office/drawing/2014/main" val="253146225"/>
                  </a:ext>
                </a:extLst>
              </a:tr>
              <a:tr h="370840">
                <a:tc>
                  <a:txBody>
                    <a:bodyPr/>
                    <a:lstStyle/>
                    <a:p>
                      <a:r>
                        <a:rPr lang="en-GB" sz="1600" dirty="0">
                          <a:latin typeface="+mj-lt"/>
                        </a:rPr>
                        <a:t>3</a:t>
                      </a:r>
                    </a:p>
                  </a:txBody>
                  <a:tcPr/>
                </a:tc>
                <a:tc>
                  <a:txBody>
                    <a:bodyPr/>
                    <a:lstStyle/>
                    <a:p>
                      <a:endParaRPr lang="en-GB" sz="1600" dirty="0">
                        <a:latin typeface="+mj-lt"/>
                      </a:endParaRPr>
                    </a:p>
                    <a:p>
                      <a:endParaRPr lang="en-GB" sz="1600" dirty="0">
                        <a:latin typeface="+mj-lt"/>
                      </a:endParaRPr>
                    </a:p>
                  </a:txBody>
                  <a:tcPr/>
                </a:tc>
                <a:extLst>
                  <a:ext uri="{0D108BD9-81ED-4DB2-BD59-A6C34878D82A}">
                    <a16:rowId xmlns:a16="http://schemas.microsoft.com/office/drawing/2014/main" val="1866525795"/>
                  </a:ext>
                </a:extLst>
              </a:tr>
              <a:tr h="370840">
                <a:tc>
                  <a:txBody>
                    <a:bodyPr/>
                    <a:lstStyle/>
                    <a:p>
                      <a:r>
                        <a:rPr lang="en-GB" sz="1600" dirty="0">
                          <a:latin typeface="+mj-lt"/>
                        </a:rPr>
                        <a:t>4</a:t>
                      </a:r>
                    </a:p>
                  </a:txBody>
                  <a:tcPr/>
                </a:tc>
                <a:tc>
                  <a:txBody>
                    <a:bodyPr/>
                    <a:lstStyle/>
                    <a:p>
                      <a:endParaRPr lang="en-GB" sz="1600" dirty="0">
                        <a:latin typeface="+mj-lt"/>
                      </a:endParaRPr>
                    </a:p>
                    <a:p>
                      <a:endParaRPr lang="en-GB" sz="1600" dirty="0">
                        <a:latin typeface="+mj-lt"/>
                      </a:endParaRPr>
                    </a:p>
                  </a:txBody>
                  <a:tcPr/>
                </a:tc>
                <a:extLst>
                  <a:ext uri="{0D108BD9-81ED-4DB2-BD59-A6C34878D82A}">
                    <a16:rowId xmlns:a16="http://schemas.microsoft.com/office/drawing/2014/main" val="755086886"/>
                  </a:ext>
                </a:extLst>
              </a:tr>
              <a:tr h="370840">
                <a:tc>
                  <a:txBody>
                    <a:bodyPr/>
                    <a:lstStyle/>
                    <a:p>
                      <a:r>
                        <a:rPr lang="en-GB" sz="1600" dirty="0">
                          <a:latin typeface="+mj-lt"/>
                        </a:rPr>
                        <a:t>5</a:t>
                      </a:r>
                    </a:p>
                  </a:txBody>
                  <a:tcPr/>
                </a:tc>
                <a:tc>
                  <a:txBody>
                    <a:bodyPr/>
                    <a:lstStyle/>
                    <a:p>
                      <a:endParaRPr lang="en-GB" sz="1600" dirty="0">
                        <a:latin typeface="+mj-lt"/>
                      </a:endParaRPr>
                    </a:p>
                    <a:p>
                      <a:endParaRPr lang="en-GB" sz="1600" dirty="0">
                        <a:latin typeface="+mj-lt"/>
                      </a:endParaRPr>
                    </a:p>
                  </a:txBody>
                  <a:tcPr/>
                </a:tc>
                <a:extLst>
                  <a:ext uri="{0D108BD9-81ED-4DB2-BD59-A6C34878D82A}">
                    <a16:rowId xmlns:a16="http://schemas.microsoft.com/office/drawing/2014/main" val="3819747095"/>
                  </a:ext>
                </a:extLst>
              </a:tr>
            </a:tbl>
          </a:graphicData>
        </a:graphic>
      </p:graphicFrame>
      <p:pic>
        <p:nvPicPr>
          <p:cNvPr id="12" name="Picture 11" descr="scheme-url">
            <a:extLst>
              <a:ext uri="{FF2B5EF4-FFF2-40B4-BE49-F238E27FC236}">
                <a16:creationId xmlns:a16="http://schemas.microsoft.com/office/drawing/2014/main" id="{83D1E104-BAA9-4809-91BC-5621E25AFF2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86999" y="1954322"/>
            <a:ext cx="5288346" cy="514351"/>
          </a:xfrm>
          <a:prstGeom prst="rect">
            <a:avLst/>
          </a:prstGeom>
          <a:noFill/>
          <a:ln>
            <a:noFill/>
          </a:ln>
        </p:spPr>
      </p:pic>
      <p:pic>
        <p:nvPicPr>
          <p:cNvPr id="14" name="Picture 13" descr="subdomain-url">
            <a:extLst>
              <a:ext uri="{FF2B5EF4-FFF2-40B4-BE49-F238E27FC236}">
                <a16:creationId xmlns:a16="http://schemas.microsoft.com/office/drawing/2014/main" id="{F45F6CAE-749B-47DA-8CB2-C9C4C0EF85EB}"/>
              </a:ext>
            </a:extLst>
          </p:cNvPr>
          <p:cNvPicPr/>
          <p:nvPr/>
        </p:nvPicPr>
        <p:blipFill rotWithShape="1">
          <a:blip r:embed="rId4">
            <a:extLst>
              <a:ext uri="{28A0092B-C50C-407E-A947-70E740481C1C}">
                <a14:useLocalDpi xmlns:a14="http://schemas.microsoft.com/office/drawing/2010/main" val="0"/>
              </a:ext>
            </a:extLst>
          </a:blip>
          <a:srcRect t="1" b="17084"/>
          <a:stretch/>
        </p:blipFill>
        <p:spPr bwMode="auto">
          <a:xfrm>
            <a:off x="386999" y="2924377"/>
            <a:ext cx="5288346" cy="402647"/>
          </a:xfrm>
          <a:prstGeom prst="rect">
            <a:avLst/>
          </a:prstGeom>
          <a:noFill/>
          <a:ln>
            <a:noFill/>
          </a:ln>
          <a:extLst>
            <a:ext uri="{53640926-AAD7-44D8-BBD7-CCE9431645EC}">
              <a14:shadowObscured xmlns:a14="http://schemas.microsoft.com/office/drawing/2010/main"/>
            </a:ext>
          </a:extLst>
        </p:spPr>
      </p:pic>
      <p:pic>
        <p:nvPicPr>
          <p:cNvPr id="15" name="Picture 14" descr="second-leveldomain-url">
            <a:extLst>
              <a:ext uri="{FF2B5EF4-FFF2-40B4-BE49-F238E27FC236}">
                <a16:creationId xmlns:a16="http://schemas.microsoft.com/office/drawing/2014/main" id="{945CAEF1-94F4-45E1-AA7A-9BF495323219}"/>
              </a:ext>
            </a:extLst>
          </p:cNvPr>
          <p:cNvPicPr/>
          <p:nvPr/>
        </p:nvPicPr>
        <p:blipFill rotWithShape="1">
          <a:blip r:embed="rId5">
            <a:extLst>
              <a:ext uri="{28A0092B-C50C-407E-A947-70E740481C1C}">
                <a14:useLocalDpi xmlns:a14="http://schemas.microsoft.com/office/drawing/2010/main" val="0"/>
              </a:ext>
            </a:extLst>
          </a:blip>
          <a:srcRect b="16955"/>
          <a:stretch/>
        </p:blipFill>
        <p:spPr bwMode="auto">
          <a:xfrm>
            <a:off x="386999" y="3899427"/>
            <a:ext cx="5288345" cy="402646"/>
          </a:xfrm>
          <a:prstGeom prst="rect">
            <a:avLst/>
          </a:prstGeom>
          <a:noFill/>
          <a:ln>
            <a:noFill/>
          </a:ln>
          <a:extLst>
            <a:ext uri="{53640926-AAD7-44D8-BBD7-CCE9431645EC}">
              <a14:shadowObscured xmlns:a14="http://schemas.microsoft.com/office/drawing/2010/main"/>
            </a:ext>
          </a:extLst>
        </p:spPr>
      </p:pic>
      <p:pic>
        <p:nvPicPr>
          <p:cNvPr id="20" name="Picture 19" descr="top-level-domain-url">
            <a:extLst>
              <a:ext uri="{FF2B5EF4-FFF2-40B4-BE49-F238E27FC236}">
                <a16:creationId xmlns:a16="http://schemas.microsoft.com/office/drawing/2014/main" id="{C40D2247-0A59-4F00-BC9E-53E91A4037A2}"/>
              </a:ext>
            </a:extLst>
          </p:cNvPr>
          <p:cNvPicPr/>
          <p:nvPr/>
        </p:nvPicPr>
        <p:blipFill rotWithShape="1">
          <a:blip r:embed="rId6">
            <a:extLst>
              <a:ext uri="{28A0092B-C50C-407E-A947-70E740481C1C}">
                <a14:useLocalDpi xmlns:a14="http://schemas.microsoft.com/office/drawing/2010/main" val="0"/>
              </a:ext>
            </a:extLst>
          </a:blip>
          <a:srcRect t="-1" b="14655"/>
          <a:stretch/>
        </p:blipFill>
        <p:spPr bwMode="auto">
          <a:xfrm>
            <a:off x="386999" y="4858530"/>
            <a:ext cx="5288344" cy="395505"/>
          </a:xfrm>
          <a:prstGeom prst="rect">
            <a:avLst/>
          </a:prstGeom>
          <a:noFill/>
          <a:ln>
            <a:noFill/>
          </a:ln>
          <a:extLst>
            <a:ext uri="{53640926-AAD7-44D8-BBD7-CCE9431645EC}">
              <a14:shadowObscured xmlns:a14="http://schemas.microsoft.com/office/drawing/2010/main"/>
            </a:ext>
          </a:extLst>
        </p:spPr>
      </p:pic>
      <p:pic>
        <p:nvPicPr>
          <p:cNvPr id="21" name="Picture 20" descr="subdirectory-url">
            <a:extLst>
              <a:ext uri="{FF2B5EF4-FFF2-40B4-BE49-F238E27FC236}">
                <a16:creationId xmlns:a16="http://schemas.microsoft.com/office/drawing/2014/main" id="{B5DFE578-4532-4E17-9DA8-A6D315C5B6A9}"/>
              </a:ext>
            </a:extLst>
          </p:cNvPr>
          <p:cNvPicPr/>
          <p:nvPr/>
        </p:nvPicPr>
        <p:blipFill rotWithShape="1">
          <a:blip r:embed="rId7">
            <a:extLst>
              <a:ext uri="{28A0092B-C50C-407E-A947-70E740481C1C}">
                <a14:useLocalDpi xmlns:a14="http://schemas.microsoft.com/office/drawing/2010/main" val="0"/>
              </a:ext>
            </a:extLst>
          </a:blip>
          <a:srcRect b="16955"/>
          <a:stretch/>
        </p:blipFill>
        <p:spPr bwMode="auto">
          <a:xfrm>
            <a:off x="387000" y="5690649"/>
            <a:ext cx="5288344" cy="395504"/>
          </a:xfrm>
          <a:prstGeom prst="rect">
            <a:avLst/>
          </a:prstGeom>
          <a:noFill/>
          <a:ln>
            <a:noFill/>
          </a:ln>
          <a:extLst>
            <a:ext uri="{53640926-AAD7-44D8-BBD7-CCE9431645EC}">
              <a14:shadowObscured xmlns:a14="http://schemas.microsoft.com/office/drawing/2010/main"/>
            </a:ext>
          </a:extLst>
        </p:spPr>
      </p:pic>
      <p:sp>
        <p:nvSpPr>
          <p:cNvPr id="3" name="TextBox 2">
            <a:extLst>
              <a:ext uri="{FF2B5EF4-FFF2-40B4-BE49-F238E27FC236}">
                <a16:creationId xmlns:a16="http://schemas.microsoft.com/office/drawing/2014/main" id="{EB4A9311-3A9E-4FFB-8B4D-1C1333A85FBB}"/>
              </a:ext>
            </a:extLst>
          </p:cNvPr>
          <p:cNvSpPr txBox="1"/>
          <p:nvPr/>
        </p:nvSpPr>
        <p:spPr>
          <a:xfrm>
            <a:off x="5181600" y="1814512"/>
            <a:ext cx="362857" cy="369332"/>
          </a:xfrm>
          <a:prstGeom prst="rect">
            <a:avLst/>
          </a:prstGeom>
          <a:noFill/>
        </p:spPr>
        <p:txBody>
          <a:bodyPr wrap="square" rtlCol="0">
            <a:spAutoFit/>
          </a:bodyPr>
          <a:lstStyle/>
          <a:p>
            <a:r>
              <a:rPr lang="en-GB" b="1" dirty="0"/>
              <a:t>1</a:t>
            </a:r>
          </a:p>
        </p:txBody>
      </p:sp>
      <p:sp>
        <p:nvSpPr>
          <p:cNvPr id="4" name="Rectangle 3">
            <a:extLst>
              <a:ext uri="{FF2B5EF4-FFF2-40B4-BE49-F238E27FC236}">
                <a16:creationId xmlns:a16="http://schemas.microsoft.com/office/drawing/2014/main" id="{FAD733C7-984E-45C6-B4F6-A08171999054}"/>
              </a:ext>
            </a:extLst>
          </p:cNvPr>
          <p:cNvSpPr/>
          <p:nvPr/>
        </p:nvSpPr>
        <p:spPr>
          <a:xfrm>
            <a:off x="5200964" y="2793629"/>
            <a:ext cx="324128" cy="369332"/>
          </a:xfrm>
          <a:prstGeom prst="rect">
            <a:avLst/>
          </a:prstGeom>
        </p:spPr>
        <p:txBody>
          <a:bodyPr wrap="none">
            <a:spAutoFit/>
          </a:bodyPr>
          <a:lstStyle/>
          <a:p>
            <a:r>
              <a:rPr lang="en-GB" b="1" dirty="0"/>
              <a:t>2</a:t>
            </a:r>
          </a:p>
        </p:txBody>
      </p:sp>
      <p:sp>
        <p:nvSpPr>
          <p:cNvPr id="5" name="Rectangle 4">
            <a:extLst>
              <a:ext uri="{FF2B5EF4-FFF2-40B4-BE49-F238E27FC236}">
                <a16:creationId xmlns:a16="http://schemas.microsoft.com/office/drawing/2014/main" id="{37CF7D2F-ADE2-4957-B4A0-737CEC2C8961}"/>
              </a:ext>
            </a:extLst>
          </p:cNvPr>
          <p:cNvSpPr/>
          <p:nvPr/>
        </p:nvSpPr>
        <p:spPr>
          <a:xfrm>
            <a:off x="5200964" y="3735364"/>
            <a:ext cx="324128" cy="369332"/>
          </a:xfrm>
          <a:prstGeom prst="rect">
            <a:avLst/>
          </a:prstGeom>
        </p:spPr>
        <p:txBody>
          <a:bodyPr wrap="none">
            <a:spAutoFit/>
          </a:bodyPr>
          <a:lstStyle/>
          <a:p>
            <a:r>
              <a:rPr lang="en-GB" b="1" dirty="0"/>
              <a:t>3</a:t>
            </a:r>
          </a:p>
        </p:txBody>
      </p:sp>
      <p:sp>
        <p:nvSpPr>
          <p:cNvPr id="7" name="Rectangle 6">
            <a:extLst>
              <a:ext uri="{FF2B5EF4-FFF2-40B4-BE49-F238E27FC236}">
                <a16:creationId xmlns:a16="http://schemas.microsoft.com/office/drawing/2014/main" id="{FA600A64-B041-4DC1-885C-98956CBBBC8D}"/>
              </a:ext>
            </a:extLst>
          </p:cNvPr>
          <p:cNvSpPr/>
          <p:nvPr/>
        </p:nvSpPr>
        <p:spPr>
          <a:xfrm>
            <a:off x="5190790" y="4738687"/>
            <a:ext cx="324128" cy="369332"/>
          </a:xfrm>
          <a:prstGeom prst="rect">
            <a:avLst/>
          </a:prstGeom>
        </p:spPr>
        <p:txBody>
          <a:bodyPr wrap="none">
            <a:spAutoFit/>
          </a:bodyPr>
          <a:lstStyle/>
          <a:p>
            <a:r>
              <a:rPr lang="en-GB" b="1" dirty="0"/>
              <a:t>4</a:t>
            </a:r>
          </a:p>
        </p:txBody>
      </p:sp>
      <p:sp>
        <p:nvSpPr>
          <p:cNvPr id="8" name="Rectangle 7">
            <a:extLst>
              <a:ext uri="{FF2B5EF4-FFF2-40B4-BE49-F238E27FC236}">
                <a16:creationId xmlns:a16="http://schemas.microsoft.com/office/drawing/2014/main" id="{301EE706-C800-41A6-BEBA-8357C626CA4D}"/>
              </a:ext>
            </a:extLst>
          </p:cNvPr>
          <p:cNvSpPr/>
          <p:nvPr/>
        </p:nvSpPr>
        <p:spPr>
          <a:xfrm>
            <a:off x="5181600" y="5582547"/>
            <a:ext cx="324128" cy="369332"/>
          </a:xfrm>
          <a:prstGeom prst="rect">
            <a:avLst/>
          </a:prstGeom>
        </p:spPr>
        <p:txBody>
          <a:bodyPr wrap="none">
            <a:spAutoFit/>
          </a:bodyPr>
          <a:lstStyle/>
          <a:p>
            <a:r>
              <a:rPr lang="en-GB" b="1" dirty="0"/>
              <a:t>5</a:t>
            </a:r>
          </a:p>
        </p:txBody>
      </p:sp>
    </p:spTree>
    <p:extLst>
      <p:ext uri="{BB962C8B-B14F-4D97-AF65-F5344CB8AC3E}">
        <p14:creationId xmlns:p14="http://schemas.microsoft.com/office/powerpoint/2010/main" val="38697407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URL address</a:t>
            </a:r>
          </a:p>
        </p:txBody>
      </p:sp>
      <p:sp>
        <p:nvSpPr>
          <p:cNvPr id="9" name="Rectangle 8"/>
          <p:cNvSpPr/>
          <p:nvPr/>
        </p:nvSpPr>
        <p:spPr>
          <a:xfrm>
            <a:off x="295118" y="730065"/>
            <a:ext cx="5472113" cy="63263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URL stands for Uniform Resource Locator. A URL is nothing more than the address of a given unique resource on the Web. </a:t>
            </a:r>
          </a:p>
        </p:txBody>
      </p:sp>
      <p:sp>
        <p:nvSpPr>
          <p:cNvPr id="10" name="Rectangle 9"/>
          <p:cNvSpPr/>
          <p:nvPr/>
        </p:nvSpPr>
        <p:spPr>
          <a:xfrm>
            <a:off x="295118" y="1631096"/>
            <a:ext cx="5472113" cy="475541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a:t>1</a:t>
            </a:r>
            <a:endParaRPr lang="en-GB" b="1" dirty="0"/>
          </a:p>
        </p:txBody>
      </p:sp>
      <p:sp>
        <p:nvSpPr>
          <p:cNvPr id="13" name="Rectangle 12"/>
          <p:cNvSpPr/>
          <p:nvPr/>
        </p:nvSpPr>
        <p:spPr>
          <a:xfrm>
            <a:off x="6096000" y="724958"/>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60373"/>
            <a:ext cx="5896133" cy="785811"/>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u="sng" dirty="0">
                <a:solidFill>
                  <a:schemeClr val="tx1"/>
                </a:solidFill>
                <a:latin typeface="+mj-lt"/>
              </a:rPr>
              <a:t>Why would users prefer to use the URL address instead of it’s associated IP address.</a:t>
            </a:r>
          </a:p>
          <a:p>
            <a:pPr algn="ctr"/>
            <a:r>
              <a:rPr lang="en-GB" sz="1600" dirty="0">
                <a:solidFill>
                  <a:schemeClr val="tx1"/>
                </a:solidFill>
                <a:latin typeface="+mj-lt"/>
              </a:rPr>
              <a:t>Because it’s easier to understand and remember. </a:t>
            </a:r>
          </a:p>
        </p:txBody>
      </p:sp>
      <p:sp>
        <p:nvSpPr>
          <p:cNvPr id="17" name="Rectangle 16"/>
          <p:cNvSpPr/>
          <p:nvPr/>
        </p:nvSpPr>
        <p:spPr>
          <a:xfrm>
            <a:off x="6095998" y="2261677"/>
            <a:ext cx="5896133" cy="562801"/>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u="sng" dirty="0">
                <a:solidFill>
                  <a:schemeClr val="tx1"/>
                </a:solidFill>
                <a:latin typeface="+mj-lt"/>
              </a:rPr>
              <a:t>Use the diagram on the left, name and describe the five parts of the URL address.</a:t>
            </a:r>
          </a:p>
        </p:txBody>
      </p:sp>
      <p:graphicFrame>
        <p:nvGraphicFramePr>
          <p:cNvPr id="2" name="Table 1">
            <a:extLst>
              <a:ext uri="{FF2B5EF4-FFF2-40B4-BE49-F238E27FC236}">
                <a16:creationId xmlns:a16="http://schemas.microsoft.com/office/drawing/2014/main" id="{1A48A6DC-BCB8-410E-BF13-9A055FCBE319}"/>
              </a:ext>
            </a:extLst>
          </p:cNvPr>
          <p:cNvGraphicFramePr>
            <a:graphicFrameLocks noGrp="1"/>
          </p:cNvGraphicFramePr>
          <p:nvPr>
            <p:extLst>
              <p:ext uri="{D42A27DB-BD31-4B8C-83A1-F6EECF244321}">
                <p14:modId xmlns:p14="http://schemas.microsoft.com/office/powerpoint/2010/main" val="2959063325"/>
              </p:ext>
            </p:extLst>
          </p:nvPr>
        </p:nvGraphicFramePr>
        <p:xfrm>
          <a:off x="6095998" y="3075277"/>
          <a:ext cx="5896133" cy="3058160"/>
        </p:xfrm>
        <a:graphic>
          <a:graphicData uri="http://schemas.openxmlformats.org/drawingml/2006/table">
            <a:tbl>
              <a:tblPr firstRow="1" bandRow="1">
                <a:tableStyleId>{5940675A-B579-460E-94D1-54222C63F5DA}</a:tableStyleId>
              </a:tblPr>
              <a:tblGrid>
                <a:gridCol w="556916">
                  <a:extLst>
                    <a:ext uri="{9D8B030D-6E8A-4147-A177-3AD203B41FA5}">
                      <a16:colId xmlns:a16="http://schemas.microsoft.com/office/drawing/2014/main" val="3414436908"/>
                    </a:ext>
                  </a:extLst>
                </a:gridCol>
                <a:gridCol w="5339217">
                  <a:extLst>
                    <a:ext uri="{9D8B030D-6E8A-4147-A177-3AD203B41FA5}">
                      <a16:colId xmlns:a16="http://schemas.microsoft.com/office/drawing/2014/main" val="31622326"/>
                    </a:ext>
                  </a:extLst>
                </a:gridCol>
              </a:tblGrid>
              <a:tr h="370840">
                <a:tc>
                  <a:txBody>
                    <a:bodyPr/>
                    <a:lstStyle/>
                    <a:p>
                      <a:r>
                        <a:rPr lang="en-GB" sz="1600" b="1" dirty="0">
                          <a:latin typeface="+mj-lt"/>
                        </a:rPr>
                        <a:t>No.</a:t>
                      </a:r>
                    </a:p>
                  </a:txBody>
                  <a:tcPr/>
                </a:tc>
                <a:tc>
                  <a:txBody>
                    <a:bodyPr/>
                    <a:lstStyle/>
                    <a:p>
                      <a:r>
                        <a:rPr lang="en-GB" sz="1600" b="1" dirty="0">
                          <a:latin typeface="+mj-lt"/>
                        </a:rPr>
                        <a:t>Name and Description</a:t>
                      </a:r>
                    </a:p>
                  </a:txBody>
                  <a:tcPr/>
                </a:tc>
                <a:extLst>
                  <a:ext uri="{0D108BD9-81ED-4DB2-BD59-A6C34878D82A}">
                    <a16:rowId xmlns:a16="http://schemas.microsoft.com/office/drawing/2014/main" val="3033811307"/>
                  </a:ext>
                </a:extLst>
              </a:tr>
              <a:tr h="370840">
                <a:tc>
                  <a:txBody>
                    <a:bodyPr/>
                    <a:lstStyle/>
                    <a:p>
                      <a:r>
                        <a:rPr lang="en-GB" sz="1600" dirty="0">
                          <a:latin typeface="+mj-lt"/>
                        </a:rPr>
                        <a:t>1</a:t>
                      </a:r>
                    </a:p>
                  </a:txBody>
                  <a:tcPr/>
                </a:tc>
                <a:tc>
                  <a:txBody>
                    <a:bodyPr/>
                    <a:lstStyle/>
                    <a:p>
                      <a:r>
                        <a:rPr lang="en-GB" sz="1600" dirty="0">
                          <a:latin typeface="+mj-lt"/>
                        </a:rPr>
                        <a:t>Scheme: Tells web servers which protocol to use when it accesses a page on your website.</a:t>
                      </a:r>
                    </a:p>
                  </a:txBody>
                  <a:tcPr>
                    <a:solidFill>
                      <a:schemeClr val="accent5">
                        <a:lumMod val="20000"/>
                        <a:lumOff val="80000"/>
                      </a:schemeClr>
                    </a:solidFill>
                  </a:tcPr>
                </a:tc>
                <a:extLst>
                  <a:ext uri="{0D108BD9-81ED-4DB2-BD59-A6C34878D82A}">
                    <a16:rowId xmlns:a16="http://schemas.microsoft.com/office/drawing/2014/main" val="1671011886"/>
                  </a:ext>
                </a:extLst>
              </a:tr>
              <a:tr h="370840">
                <a:tc>
                  <a:txBody>
                    <a:bodyPr/>
                    <a:lstStyle/>
                    <a:p>
                      <a:r>
                        <a:rPr lang="en-GB" sz="1600" dirty="0">
                          <a:latin typeface="+mj-lt"/>
                        </a:rPr>
                        <a:t>2</a:t>
                      </a:r>
                    </a:p>
                  </a:txBody>
                  <a:tcPr/>
                </a:tc>
                <a:tc>
                  <a:txBody>
                    <a:bodyPr/>
                    <a:lstStyle/>
                    <a:p>
                      <a:r>
                        <a:rPr lang="en-GB" sz="1600" dirty="0">
                          <a:latin typeface="+mj-lt"/>
                        </a:rPr>
                        <a:t>Sub-domain: particular page of your website the web browser should serve up.</a:t>
                      </a:r>
                    </a:p>
                  </a:txBody>
                  <a:tcPr>
                    <a:solidFill>
                      <a:schemeClr val="accent5">
                        <a:lumMod val="20000"/>
                        <a:lumOff val="80000"/>
                      </a:schemeClr>
                    </a:solidFill>
                  </a:tcPr>
                </a:tc>
                <a:extLst>
                  <a:ext uri="{0D108BD9-81ED-4DB2-BD59-A6C34878D82A}">
                    <a16:rowId xmlns:a16="http://schemas.microsoft.com/office/drawing/2014/main" val="253146225"/>
                  </a:ext>
                </a:extLst>
              </a:tr>
              <a:tr h="370840">
                <a:tc>
                  <a:txBody>
                    <a:bodyPr/>
                    <a:lstStyle/>
                    <a:p>
                      <a:r>
                        <a:rPr lang="en-GB" sz="1600" dirty="0">
                          <a:latin typeface="+mj-lt"/>
                        </a:rPr>
                        <a:t>3</a:t>
                      </a:r>
                    </a:p>
                  </a:txBody>
                  <a:tcPr/>
                </a:tc>
                <a:tc>
                  <a:txBody>
                    <a:bodyPr/>
                    <a:lstStyle/>
                    <a:p>
                      <a:r>
                        <a:rPr lang="en-GB" sz="1600" dirty="0">
                          <a:latin typeface="+mj-lt"/>
                        </a:rPr>
                        <a:t>Second level domain: the name of the website.</a:t>
                      </a:r>
                    </a:p>
                  </a:txBody>
                  <a:tcPr>
                    <a:solidFill>
                      <a:schemeClr val="accent5">
                        <a:lumMod val="20000"/>
                        <a:lumOff val="80000"/>
                      </a:schemeClr>
                    </a:solidFill>
                  </a:tcPr>
                </a:tc>
                <a:extLst>
                  <a:ext uri="{0D108BD9-81ED-4DB2-BD59-A6C34878D82A}">
                    <a16:rowId xmlns:a16="http://schemas.microsoft.com/office/drawing/2014/main" val="1866525795"/>
                  </a:ext>
                </a:extLst>
              </a:tr>
              <a:tr h="370840">
                <a:tc>
                  <a:txBody>
                    <a:bodyPr/>
                    <a:lstStyle/>
                    <a:p>
                      <a:r>
                        <a:rPr lang="en-GB" sz="1600" dirty="0">
                          <a:latin typeface="+mj-lt"/>
                        </a:rPr>
                        <a:t>4</a:t>
                      </a:r>
                    </a:p>
                  </a:txBody>
                  <a:tcPr/>
                </a:tc>
                <a:tc>
                  <a:txBody>
                    <a:bodyPr/>
                    <a:lstStyle/>
                    <a:p>
                      <a:r>
                        <a:rPr lang="en-GB" sz="1600" dirty="0">
                          <a:latin typeface="+mj-lt"/>
                        </a:rPr>
                        <a:t>Top-level domain (TLD) : specifies what type of entity your organisation registers as on the internet.</a:t>
                      </a:r>
                    </a:p>
                  </a:txBody>
                  <a:tcPr>
                    <a:solidFill>
                      <a:schemeClr val="accent5">
                        <a:lumMod val="20000"/>
                        <a:lumOff val="80000"/>
                      </a:schemeClr>
                    </a:solidFill>
                  </a:tcPr>
                </a:tc>
                <a:extLst>
                  <a:ext uri="{0D108BD9-81ED-4DB2-BD59-A6C34878D82A}">
                    <a16:rowId xmlns:a16="http://schemas.microsoft.com/office/drawing/2014/main" val="755086886"/>
                  </a:ext>
                </a:extLst>
              </a:tr>
              <a:tr h="370840">
                <a:tc>
                  <a:txBody>
                    <a:bodyPr/>
                    <a:lstStyle/>
                    <a:p>
                      <a:r>
                        <a:rPr lang="en-GB" sz="1600" dirty="0">
                          <a:latin typeface="+mj-lt"/>
                        </a:rPr>
                        <a:t>5</a:t>
                      </a:r>
                    </a:p>
                  </a:txBody>
                  <a:tcPr/>
                </a:tc>
                <a:tc>
                  <a:txBody>
                    <a:bodyPr/>
                    <a:lstStyle/>
                    <a:p>
                      <a:r>
                        <a:rPr lang="en-GB" sz="1600" dirty="0">
                          <a:latin typeface="+mj-lt"/>
                        </a:rPr>
                        <a:t>Subdirectory: helps people understand which particular section of a webpage they’re on.</a:t>
                      </a:r>
                    </a:p>
                  </a:txBody>
                  <a:tcPr>
                    <a:solidFill>
                      <a:schemeClr val="accent5">
                        <a:lumMod val="20000"/>
                        <a:lumOff val="80000"/>
                      </a:schemeClr>
                    </a:solidFill>
                  </a:tcPr>
                </a:tc>
                <a:extLst>
                  <a:ext uri="{0D108BD9-81ED-4DB2-BD59-A6C34878D82A}">
                    <a16:rowId xmlns:a16="http://schemas.microsoft.com/office/drawing/2014/main" val="3819747095"/>
                  </a:ext>
                </a:extLst>
              </a:tr>
            </a:tbl>
          </a:graphicData>
        </a:graphic>
      </p:graphicFrame>
      <p:pic>
        <p:nvPicPr>
          <p:cNvPr id="12" name="Picture 11" descr="scheme-url">
            <a:extLst>
              <a:ext uri="{FF2B5EF4-FFF2-40B4-BE49-F238E27FC236}">
                <a16:creationId xmlns:a16="http://schemas.microsoft.com/office/drawing/2014/main" id="{83D1E104-BAA9-4809-91BC-5621E25AFF2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86999" y="1954322"/>
            <a:ext cx="5288346" cy="514351"/>
          </a:xfrm>
          <a:prstGeom prst="rect">
            <a:avLst/>
          </a:prstGeom>
          <a:noFill/>
          <a:ln>
            <a:noFill/>
          </a:ln>
        </p:spPr>
      </p:pic>
      <p:pic>
        <p:nvPicPr>
          <p:cNvPr id="14" name="Picture 13" descr="subdomain-url">
            <a:extLst>
              <a:ext uri="{FF2B5EF4-FFF2-40B4-BE49-F238E27FC236}">
                <a16:creationId xmlns:a16="http://schemas.microsoft.com/office/drawing/2014/main" id="{F45F6CAE-749B-47DA-8CB2-C9C4C0EF85EB}"/>
              </a:ext>
            </a:extLst>
          </p:cNvPr>
          <p:cNvPicPr/>
          <p:nvPr/>
        </p:nvPicPr>
        <p:blipFill rotWithShape="1">
          <a:blip r:embed="rId4">
            <a:extLst>
              <a:ext uri="{28A0092B-C50C-407E-A947-70E740481C1C}">
                <a14:useLocalDpi xmlns:a14="http://schemas.microsoft.com/office/drawing/2010/main" val="0"/>
              </a:ext>
            </a:extLst>
          </a:blip>
          <a:srcRect t="1" b="17084"/>
          <a:stretch/>
        </p:blipFill>
        <p:spPr bwMode="auto">
          <a:xfrm>
            <a:off x="386999" y="2924377"/>
            <a:ext cx="5288346" cy="402647"/>
          </a:xfrm>
          <a:prstGeom prst="rect">
            <a:avLst/>
          </a:prstGeom>
          <a:noFill/>
          <a:ln>
            <a:noFill/>
          </a:ln>
          <a:extLst>
            <a:ext uri="{53640926-AAD7-44D8-BBD7-CCE9431645EC}">
              <a14:shadowObscured xmlns:a14="http://schemas.microsoft.com/office/drawing/2010/main"/>
            </a:ext>
          </a:extLst>
        </p:spPr>
      </p:pic>
      <p:pic>
        <p:nvPicPr>
          <p:cNvPr id="15" name="Picture 14" descr="second-leveldomain-url">
            <a:extLst>
              <a:ext uri="{FF2B5EF4-FFF2-40B4-BE49-F238E27FC236}">
                <a16:creationId xmlns:a16="http://schemas.microsoft.com/office/drawing/2014/main" id="{945CAEF1-94F4-45E1-AA7A-9BF495323219}"/>
              </a:ext>
            </a:extLst>
          </p:cNvPr>
          <p:cNvPicPr/>
          <p:nvPr/>
        </p:nvPicPr>
        <p:blipFill rotWithShape="1">
          <a:blip r:embed="rId5">
            <a:extLst>
              <a:ext uri="{28A0092B-C50C-407E-A947-70E740481C1C}">
                <a14:useLocalDpi xmlns:a14="http://schemas.microsoft.com/office/drawing/2010/main" val="0"/>
              </a:ext>
            </a:extLst>
          </a:blip>
          <a:srcRect b="16955"/>
          <a:stretch/>
        </p:blipFill>
        <p:spPr bwMode="auto">
          <a:xfrm>
            <a:off x="386999" y="3899427"/>
            <a:ext cx="5288345" cy="402646"/>
          </a:xfrm>
          <a:prstGeom prst="rect">
            <a:avLst/>
          </a:prstGeom>
          <a:noFill/>
          <a:ln>
            <a:noFill/>
          </a:ln>
          <a:extLst>
            <a:ext uri="{53640926-AAD7-44D8-BBD7-CCE9431645EC}">
              <a14:shadowObscured xmlns:a14="http://schemas.microsoft.com/office/drawing/2010/main"/>
            </a:ext>
          </a:extLst>
        </p:spPr>
      </p:pic>
      <p:pic>
        <p:nvPicPr>
          <p:cNvPr id="20" name="Picture 19" descr="top-level-domain-url">
            <a:extLst>
              <a:ext uri="{FF2B5EF4-FFF2-40B4-BE49-F238E27FC236}">
                <a16:creationId xmlns:a16="http://schemas.microsoft.com/office/drawing/2014/main" id="{C40D2247-0A59-4F00-BC9E-53E91A4037A2}"/>
              </a:ext>
            </a:extLst>
          </p:cNvPr>
          <p:cNvPicPr/>
          <p:nvPr/>
        </p:nvPicPr>
        <p:blipFill rotWithShape="1">
          <a:blip r:embed="rId6">
            <a:extLst>
              <a:ext uri="{28A0092B-C50C-407E-A947-70E740481C1C}">
                <a14:useLocalDpi xmlns:a14="http://schemas.microsoft.com/office/drawing/2010/main" val="0"/>
              </a:ext>
            </a:extLst>
          </a:blip>
          <a:srcRect t="-1" b="14655"/>
          <a:stretch/>
        </p:blipFill>
        <p:spPr bwMode="auto">
          <a:xfrm>
            <a:off x="386999" y="4858530"/>
            <a:ext cx="5288344" cy="395505"/>
          </a:xfrm>
          <a:prstGeom prst="rect">
            <a:avLst/>
          </a:prstGeom>
          <a:noFill/>
          <a:ln>
            <a:noFill/>
          </a:ln>
          <a:extLst>
            <a:ext uri="{53640926-AAD7-44D8-BBD7-CCE9431645EC}">
              <a14:shadowObscured xmlns:a14="http://schemas.microsoft.com/office/drawing/2010/main"/>
            </a:ext>
          </a:extLst>
        </p:spPr>
      </p:pic>
      <p:pic>
        <p:nvPicPr>
          <p:cNvPr id="21" name="Picture 20" descr="subdirectory-url">
            <a:extLst>
              <a:ext uri="{FF2B5EF4-FFF2-40B4-BE49-F238E27FC236}">
                <a16:creationId xmlns:a16="http://schemas.microsoft.com/office/drawing/2014/main" id="{B5DFE578-4532-4E17-9DA8-A6D315C5B6A9}"/>
              </a:ext>
            </a:extLst>
          </p:cNvPr>
          <p:cNvPicPr/>
          <p:nvPr/>
        </p:nvPicPr>
        <p:blipFill rotWithShape="1">
          <a:blip r:embed="rId7">
            <a:extLst>
              <a:ext uri="{28A0092B-C50C-407E-A947-70E740481C1C}">
                <a14:useLocalDpi xmlns:a14="http://schemas.microsoft.com/office/drawing/2010/main" val="0"/>
              </a:ext>
            </a:extLst>
          </a:blip>
          <a:srcRect b="16955"/>
          <a:stretch/>
        </p:blipFill>
        <p:spPr bwMode="auto">
          <a:xfrm>
            <a:off x="387000" y="5690649"/>
            <a:ext cx="5288344" cy="395504"/>
          </a:xfrm>
          <a:prstGeom prst="rect">
            <a:avLst/>
          </a:prstGeom>
          <a:noFill/>
          <a:ln>
            <a:noFill/>
          </a:ln>
          <a:extLst>
            <a:ext uri="{53640926-AAD7-44D8-BBD7-CCE9431645EC}">
              <a14:shadowObscured xmlns:a14="http://schemas.microsoft.com/office/drawing/2010/main"/>
            </a:ext>
          </a:extLst>
        </p:spPr>
      </p:pic>
      <p:sp>
        <p:nvSpPr>
          <p:cNvPr id="3" name="TextBox 2">
            <a:extLst>
              <a:ext uri="{FF2B5EF4-FFF2-40B4-BE49-F238E27FC236}">
                <a16:creationId xmlns:a16="http://schemas.microsoft.com/office/drawing/2014/main" id="{EB4A9311-3A9E-4FFB-8B4D-1C1333A85FBB}"/>
              </a:ext>
            </a:extLst>
          </p:cNvPr>
          <p:cNvSpPr txBox="1"/>
          <p:nvPr/>
        </p:nvSpPr>
        <p:spPr>
          <a:xfrm>
            <a:off x="5181600" y="1814512"/>
            <a:ext cx="362857" cy="369332"/>
          </a:xfrm>
          <a:prstGeom prst="rect">
            <a:avLst/>
          </a:prstGeom>
          <a:noFill/>
        </p:spPr>
        <p:txBody>
          <a:bodyPr wrap="square" rtlCol="0">
            <a:spAutoFit/>
          </a:bodyPr>
          <a:lstStyle/>
          <a:p>
            <a:r>
              <a:rPr lang="en-GB" b="1" dirty="0"/>
              <a:t>1</a:t>
            </a:r>
          </a:p>
        </p:txBody>
      </p:sp>
      <p:sp>
        <p:nvSpPr>
          <p:cNvPr id="4" name="Rectangle 3">
            <a:extLst>
              <a:ext uri="{FF2B5EF4-FFF2-40B4-BE49-F238E27FC236}">
                <a16:creationId xmlns:a16="http://schemas.microsoft.com/office/drawing/2014/main" id="{FAD733C7-984E-45C6-B4F6-A08171999054}"/>
              </a:ext>
            </a:extLst>
          </p:cNvPr>
          <p:cNvSpPr/>
          <p:nvPr/>
        </p:nvSpPr>
        <p:spPr>
          <a:xfrm>
            <a:off x="5200964" y="2793629"/>
            <a:ext cx="324128" cy="369332"/>
          </a:xfrm>
          <a:prstGeom prst="rect">
            <a:avLst/>
          </a:prstGeom>
        </p:spPr>
        <p:txBody>
          <a:bodyPr wrap="none">
            <a:spAutoFit/>
          </a:bodyPr>
          <a:lstStyle/>
          <a:p>
            <a:r>
              <a:rPr lang="en-GB" b="1" dirty="0"/>
              <a:t>2</a:t>
            </a:r>
          </a:p>
        </p:txBody>
      </p:sp>
      <p:sp>
        <p:nvSpPr>
          <p:cNvPr id="5" name="Rectangle 4">
            <a:extLst>
              <a:ext uri="{FF2B5EF4-FFF2-40B4-BE49-F238E27FC236}">
                <a16:creationId xmlns:a16="http://schemas.microsoft.com/office/drawing/2014/main" id="{37CF7D2F-ADE2-4957-B4A0-737CEC2C8961}"/>
              </a:ext>
            </a:extLst>
          </p:cNvPr>
          <p:cNvSpPr/>
          <p:nvPr/>
        </p:nvSpPr>
        <p:spPr>
          <a:xfrm>
            <a:off x="5200964" y="3735364"/>
            <a:ext cx="324128" cy="369332"/>
          </a:xfrm>
          <a:prstGeom prst="rect">
            <a:avLst/>
          </a:prstGeom>
        </p:spPr>
        <p:txBody>
          <a:bodyPr wrap="none">
            <a:spAutoFit/>
          </a:bodyPr>
          <a:lstStyle/>
          <a:p>
            <a:r>
              <a:rPr lang="en-GB" b="1" dirty="0"/>
              <a:t>3</a:t>
            </a:r>
          </a:p>
        </p:txBody>
      </p:sp>
      <p:sp>
        <p:nvSpPr>
          <p:cNvPr id="7" name="Rectangle 6">
            <a:extLst>
              <a:ext uri="{FF2B5EF4-FFF2-40B4-BE49-F238E27FC236}">
                <a16:creationId xmlns:a16="http://schemas.microsoft.com/office/drawing/2014/main" id="{FA600A64-B041-4DC1-885C-98956CBBBC8D}"/>
              </a:ext>
            </a:extLst>
          </p:cNvPr>
          <p:cNvSpPr/>
          <p:nvPr/>
        </p:nvSpPr>
        <p:spPr>
          <a:xfrm>
            <a:off x="5190790" y="4738687"/>
            <a:ext cx="324128" cy="369332"/>
          </a:xfrm>
          <a:prstGeom prst="rect">
            <a:avLst/>
          </a:prstGeom>
        </p:spPr>
        <p:txBody>
          <a:bodyPr wrap="none">
            <a:spAutoFit/>
          </a:bodyPr>
          <a:lstStyle/>
          <a:p>
            <a:r>
              <a:rPr lang="en-GB" b="1" dirty="0"/>
              <a:t>4</a:t>
            </a:r>
          </a:p>
        </p:txBody>
      </p:sp>
      <p:sp>
        <p:nvSpPr>
          <p:cNvPr id="8" name="Rectangle 7">
            <a:extLst>
              <a:ext uri="{FF2B5EF4-FFF2-40B4-BE49-F238E27FC236}">
                <a16:creationId xmlns:a16="http://schemas.microsoft.com/office/drawing/2014/main" id="{301EE706-C800-41A6-BEBA-8357C626CA4D}"/>
              </a:ext>
            </a:extLst>
          </p:cNvPr>
          <p:cNvSpPr/>
          <p:nvPr/>
        </p:nvSpPr>
        <p:spPr>
          <a:xfrm>
            <a:off x="5181600" y="5582547"/>
            <a:ext cx="324128" cy="369332"/>
          </a:xfrm>
          <a:prstGeom prst="rect">
            <a:avLst/>
          </a:prstGeom>
        </p:spPr>
        <p:txBody>
          <a:bodyPr wrap="none">
            <a:spAutoFit/>
          </a:bodyPr>
          <a:lstStyle/>
          <a:p>
            <a:r>
              <a:rPr lang="en-GB" b="1" dirty="0"/>
              <a:t>5</a:t>
            </a:r>
          </a:p>
        </p:txBody>
      </p:sp>
    </p:spTree>
    <p:extLst>
      <p:ext uri="{BB962C8B-B14F-4D97-AF65-F5344CB8AC3E}">
        <p14:creationId xmlns:p14="http://schemas.microsoft.com/office/powerpoint/2010/main" val="23722748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Search engine</a:t>
            </a:r>
          </a:p>
        </p:txBody>
      </p:sp>
      <p:sp>
        <p:nvSpPr>
          <p:cNvPr id="10" name="Rectangle 9"/>
          <p:cNvSpPr/>
          <p:nvPr/>
        </p:nvSpPr>
        <p:spPr>
          <a:xfrm>
            <a:off x="309632" y="724957"/>
            <a:ext cx="5472113" cy="345515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a:t>1</a:t>
            </a:r>
            <a:endParaRPr lang="en-GB" b="1" dirty="0"/>
          </a:p>
        </p:txBody>
      </p:sp>
      <p:sp>
        <p:nvSpPr>
          <p:cNvPr id="13" name="Rectangle 12"/>
          <p:cNvSpPr/>
          <p:nvPr/>
        </p:nvSpPr>
        <p:spPr>
          <a:xfrm>
            <a:off x="6096000" y="724958"/>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8" y="1172513"/>
            <a:ext cx="5896133" cy="132317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u="sng" dirty="0">
                <a:solidFill>
                  <a:schemeClr val="tx1"/>
                </a:solidFill>
                <a:latin typeface="+mj-lt"/>
              </a:rPr>
              <a:t>What is a search engine?</a:t>
            </a:r>
          </a:p>
          <a:p>
            <a:pPr algn="ctr"/>
            <a:endParaRPr lang="en-GB" sz="1600" u="sng" dirty="0">
              <a:solidFill>
                <a:schemeClr val="tx1"/>
              </a:solidFill>
              <a:latin typeface="+mj-lt"/>
            </a:endParaRPr>
          </a:p>
        </p:txBody>
      </p:sp>
      <p:sp>
        <p:nvSpPr>
          <p:cNvPr id="17" name="Rectangle 16"/>
          <p:cNvSpPr/>
          <p:nvPr/>
        </p:nvSpPr>
        <p:spPr>
          <a:xfrm>
            <a:off x="6095998" y="2569913"/>
            <a:ext cx="5896133" cy="3842869"/>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u="sng" dirty="0">
                <a:solidFill>
                  <a:schemeClr val="tx1"/>
                </a:solidFill>
                <a:latin typeface="+mj-lt"/>
              </a:rPr>
              <a:t>How does a search engine work?</a:t>
            </a:r>
          </a:p>
        </p:txBody>
      </p:sp>
      <p:sp>
        <p:nvSpPr>
          <p:cNvPr id="23" name="Rectangle 22">
            <a:extLst>
              <a:ext uri="{FF2B5EF4-FFF2-40B4-BE49-F238E27FC236}">
                <a16:creationId xmlns:a16="http://schemas.microsoft.com/office/drawing/2014/main" id="{5BBAF2DF-722A-4407-AD97-610469CF2655}"/>
              </a:ext>
            </a:extLst>
          </p:cNvPr>
          <p:cNvSpPr/>
          <p:nvPr/>
        </p:nvSpPr>
        <p:spPr>
          <a:xfrm>
            <a:off x="309632" y="4364655"/>
            <a:ext cx="5472113" cy="2048128"/>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u="sng" dirty="0">
                <a:solidFill>
                  <a:schemeClr val="tx1"/>
                </a:solidFill>
                <a:latin typeface="+mj-lt"/>
              </a:rPr>
              <a:t>One common algorithm used by search engines is known as the page rank algorithm – how does this work?</a:t>
            </a:r>
          </a:p>
          <a:p>
            <a:pPr algn="ctr"/>
            <a:endParaRPr lang="en-GB" sz="1600" u="sng" dirty="0">
              <a:solidFill>
                <a:schemeClr val="tx1"/>
              </a:solidFill>
              <a:latin typeface="+mj-lt"/>
            </a:endParaRPr>
          </a:p>
          <a:p>
            <a:pPr algn="ctr"/>
            <a:endParaRPr lang="en-GB" sz="1600" u="sng" dirty="0">
              <a:solidFill>
                <a:schemeClr val="tx1"/>
              </a:solidFill>
              <a:latin typeface="+mj-lt"/>
            </a:endParaRPr>
          </a:p>
          <a:p>
            <a:pPr algn="ctr"/>
            <a:endParaRPr lang="en-GB" sz="1600" u="sng" dirty="0">
              <a:solidFill>
                <a:schemeClr val="tx1"/>
              </a:solidFill>
              <a:latin typeface="+mj-lt"/>
            </a:endParaRPr>
          </a:p>
        </p:txBody>
      </p:sp>
      <p:pic>
        <p:nvPicPr>
          <p:cNvPr id="2" name="Picture 1">
            <a:extLst>
              <a:ext uri="{FF2B5EF4-FFF2-40B4-BE49-F238E27FC236}">
                <a16:creationId xmlns:a16="http://schemas.microsoft.com/office/drawing/2014/main" id="{AF059FD3-2355-41E4-A2FF-97B9DFBF4465}"/>
              </a:ext>
            </a:extLst>
          </p:cNvPr>
          <p:cNvPicPr>
            <a:picLocks noChangeAspect="1"/>
          </p:cNvPicPr>
          <p:nvPr/>
        </p:nvPicPr>
        <p:blipFill>
          <a:blip r:embed="rId3"/>
          <a:stretch>
            <a:fillRect/>
          </a:stretch>
        </p:blipFill>
        <p:spPr>
          <a:xfrm>
            <a:off x="467177" y="892175"/>
            <a:ext cx="5206611" cy="3084739"/>
          </a:xfrm>
          <a:prstGeom prst="rect">
            <a:avLst/>
          </a:prstGeom>
        </p:spPr>
      </p:pic>
    </p:spTree>
    <p:extLst>
      <p:ext uri="{BB962C8B-B14F-4D97-AF65-F5344CB8AC3E}">
        <p14:creationId xmlns:p14="http://schemas.microsoft.com/office/powerpoint/2010/main" val="2647098972"/>
      </p:ext>
    </p:extLst>
  </p:cSld>
  <p:clrMapOvr>
    <a:masterClrMapping/>
  </p:clrMapOvr>
</p:sld>
</file>

<file path=ppt/theme/theme1.xml><?xml version="1.0" encoding="utf-8"?>
<a:theme xmlns:a="http://schemas.openxmlformats.org/drawingml/2006/main" name="Office Theme">
  <a:themeElements>
    <a:clrScheme name="Custom 153">
      <a:dk1>
        <a:sysClr val="windowText" lastClr="000000"/>
      </a:dk1>
      <a:lt1>
        <a:sysClr val="window" lastClr="FFFFFF"/>
      </a:lt1>
      <a:dk2>
        <a:srgbClr val="44546A"/>
      </a:dk2>
      <a:lt2>
        <a:srgbClr val="E7E6E6"/>
      </a:lt2>
      <a:accent1>
        <a:srgbClr val="00B0F0"/>
      </a:accent1>
      <a:accent2>
        <a:srgbClr val="0B6CD9"/>
      </a:accent2>
      <a:accent3>
        <a:srgbClr val="0C3DF8"/>
      </a:accent3>
      <a:accent4>
        <a:srgbClr val="F2194A"/>
      </a:accent4>
      <a:accent5>
        <a:srgbClr val="0CF8B6"/>
      </a:accent5>
      <a:accent6>
        <a:srgbClr val="BDB313"/>
      </a:accent6>
      <a:hlink>
        <a:srgbClr val="00B0F0"/>
      </a:hlink>
      <a:folHlink>
        <a:srgbClr val="00B0F0"/>
      </a:folHlink>
    </a:clrScheme>
    <a:fontScheme name="Custom 162">
      <a:majorFont>
        <a:latin typeface="Tw Cen MT"/>
        <a:ea typeface=""/>
        <a:cs typeface=""/>
      </a:majorFont>
      <a:minorFont>
        <a:latin typeface="Lucida Sans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78043420_Science fair presentation_RVA_v3.potx" id="{29D4BD8F-7488-49D9-BFBB-7DF8C2B0292D}" vid="{799E8309-D02B-4451-A1B1-915D5FF07E1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Science fair presentation</Template>
  <TotalTime>0</TotalTime>
  <Words>2349</Words>
  <Application>Microsoft Office PowerPoint</Application>
  <PresentationFormat>Widescreen</PresentationFormat>
  <Paragraphs>338</Paragraphs>
  <Slides>21</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Calibri</vt:lpstr>
      <vt:lpstr>Lucida Sans Typewriter</vt:lpstr>
      <vt:lpstr>Times New Roman</vt:lpstr>
      <vt:lpstr>Tw Cen MT</vt:lpstr>
      <vt:lpstr>Wingdings</vt:lpstr>
      <vt:lpstr>Office Theme</vt:lpstr>
      <vt:lpstr>WJEC GCSE Digital Technology</vt:lpstr>
      <vt:lpstr>PowerPoint Presentation</vt:lpstr>
      <vt:lpstr>Lesson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2020-07-10T06:49:00Z</dcterms:created>
  <dcterms:modified xsi:type="dcterms:W3CDTF">2021-06-05T19:46:31Z</dcterms:modified>
</cp:coreProperties>
</file>